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428"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16.08.2020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16.08.2020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16.08.2020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16.08.2020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16.08.2020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16.08.2020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16.08.2020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16.08.2020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4C71EC6-210F-42DE-9C53-41977AD35B3D}" type="datetimeFigureOut">
              <a:rPr lang="ru-RU" smtClean="0"/>
              <a:t>16.08.2020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16.08.2020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16.08.2020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t>16.08.2020</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sadykovavenera.ucoz.com/load/uchashhimsja/poleznye_materialy_dlja_10_11_klassov/kajum_nasyjriny_tormyshy_m_i_aty/9-1-0-21"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balarf.ru/ipad/library.html?id=69"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8092" y="692696"/>
            <a:ext cx="7772400" cy="1780108"/>
          </a:xfrm>
        </p:spPr>
        <p:txBody>
          <a:bodyPr/>
          <a:lstStyle/>
          <a:p>
            <a:r>
              <a:rPr lang="tt-RU" sz="5400" dirty="0" smtClean="0">
                <a:solidFill>
                  <a:srgbClr val="FF0000"/>
                </a:solidFill>
                <a:latin typeface="Times New Roman" pitchFamily="18" charset="0"/>
                <a:cs typeface="Times New Roman" pitchFamily="18" charset="0"/>
              </a:rPr>
              <a:t>К.Насыйри “Комсыз эт” </a:t>
            </a:r>
            <a:r>
              <a:rPr lang="tt-RU" dirty="0" smtClean="0"/>
              <a:t/>
            </a:r>
            <a:br>
              <a:rPr lang="tt-RU" dirty="0" smtClean="0"/>
            </a:br>
            <a:endParaRPr lang="ru-RU" sz="2400" dirty="0">
              <a:latin typeface="Times New Roman" pitchFamily="18" charset="0"/>
              <a:cs typeface="Times New Roman" pitchFamily="18" charset="0"/>
            </a:endParaRPr>
          </a:p>
        </p:txBody>
      </p:sp>
      <p:sp>
        <p:nvSpPr>
          <p:cNvPr id="3" name="Подзаголовок 2"/>
          <p:cNvSpPr>
            <a:spLocks noGrp="1"/>
          </p:cNvSpPr>
          <p:nvPr>
            <p:ph type="subTitle" idx="1"/>
          </p:nvPr>
        </p:nvSpPr>
        <p:spPr/>
        <p:txBody>
          <a:bodyPr/>
          <a:lstStyle/>
          <a:p>
            <a:endParaRPr lang="ru-RU" dirty="0"/>
          </a:p>
        </p:txBody>
      </p:sp>
      <p:pic>
        <p:nvPicPr>
          <p:cNvPr id="4" name="Рисунок 3" descr="https://www.masaloku.net/wp-content/uploads/2016/11/acgozlu-kopek-masali.jpg"/>
          <p:cNvPicPr/>
          <p:nvPr/>
        </p:nvPicPr>
        <p:blipFill>
          <a:blip r:embed="rId2">
            <a:extLst>
              <a:ext uri="{28A0092B-C50C-407E-A947-70E740481C1C}">
                <a14:useLocalDpi xmlns:a14="http://schemas.microsoft.com/office/drawing/2010/main" val="0"/>
              </a:ext>
            </a:extLst>
          </a:blip>
          <a:srcRect/>
          <a:stretch>
            <a:fillRect/>
          </a:stretch>
        </p:blipFill>
        <p:spPr bwMode="auto">
          <a:xfrm>
            <a:off x="1301924" y="3068960"/>
            <a:ext cx="6624736" cy="309634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43212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tt-RU" b="1" dirty="0">
                <a:latin typeface="Times New Roman"/>
                <a:ea typeface="Times New Roman"/>
              </a:rPr>
              <a:t>Бирелгән рәсемнәрне тәртип буенча </a:t>
            </a:r>
            <a:r>
              <a:rPr lang="tt-RU" b="1" dirty="0" smtClean="0">
                <a:latin typeface="Times New Roman"/>
                <a:ea typeface="Times New Roman"/>
              </a:rPr>
              <a:t>урнаштыр</a:t>
            </a:r>
            <a:endParaRPr lang="ru-RU" dirty="0"/>
          </a:p>
        </p:txBody>
      </p:sp>
      <p:pic>
        <p:nvPicPr>
          <p:cNvPr id="3" name="Рисунок 2" descr="http://abishevaalena.ru/wp-content/uploads/2017/05/%D0%A0%D0%B8%D1%81%D1%83%D0%BD%D0%BE%D0%BA%D0%B0%D1%8B%D1%84%D0%B2%D0%B0%D0%BF%D0%B2%D1%8B%D0%BF%D0%B0%D0%B2%D0%B0%D1%8B%D0%BF%D1%8B%D1%84%D0%B21.png"/>
          <p:cNvPicPr/>
          <p:nvPr/>
        </p:nvPicPr>
        <p:blipFill rotWithShape="1">
          <a:blip r:embed="rId2">
            <a:extLst>
              <a:ext uri="{28A0092B-C50C-407E-A947-70E740481C1C}">
                <a14:useLocalDpi xmlns:a14="http://schemas.microsoft.com/office/drawing/2010/main" val="0"/>
              </a:ext>
            </a:extLst>
          </a:blip>
          <a:srcRect l="35436" t="8016" r="35221" b="68804"/>
          <a:stretch/>
        </p:blipFill>
        <p:spPr bwMode="auto">
          <a:xfrm>
            <a:off x="-212255" y="1586923"/>
            <a:ext cx="2809875" cy="16427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55" y="1706805"/>
            <a:ext cx="433387" cy="5420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Рисунок 4" descr="http://abishevaalena.ru/wp-content/uploads/2017/05/%D0%A0%D0%B8%D1%81%D1%83%D0%BD%D0%BE%D0%BA%D0%B0%D1%8B%D1%84%D0%B2%D0%B0%D0%BF%D0%B2%D1%8B%D0%BF%D0%B0%D0%B2%D0%B0%D1%8B%D0%BF%D1%8B%D1%84%D0%B21.png"/>
          <p:cNvPicPr/>
          <p:nvPr/>
        </p:nvPicPr>
        <p:blipFill rotWithShape="1">
          <a:blip r:embed="rId2">
            <a:extLst>
              <a:ext uri="{28A0092B-C50C-407E-A947-70E740481C1C}">
                <a14:useLocalDpi xmlns:a14="http://schemas.microsoft.com/office/drawing/2010/main" val="0"/>
              </a:ext>
            </a:extLst>
          </a:blip>
          <a:srcRect l="1283" t="32062" r="66489" b="44107"/>
          <a:stretch/>
        </p:blipFill>
        <p:spPr bwMode="auto">
          <a:xfrm>
            <a:off x="1907704" y="1706805"/>
            <a:ext cx="2771775" cy="165459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sp>
        <p:nvSpPr>
          <p:cNvPr id="4" name="Прямоугольник 3"/>
          <p:cNvSpPr/>
          <p:nvPr/>
        </p:nvSpPr>
        <p:spPr>
          <a:xfrm>
            <a:off x="2047259" y="1879493"/>
            <a:ext cx="300082" cy="369332"/>
          </a:xfrm>
          <a:prstGeom prst="rect">
            <a:avLst/>
          </a:prstGeom>
        </p:spPr>
        <p:txBody>
          <a:bodyPr wrap="none">
            <a:spAutoFit/>
          </a:bodyPr>
          <a:lstStyle/>
          <a:p>
            <a:r>
              <a:rPr lang="tt-RU" b="1" dirty="0">
                <a:latin typeface="Times New Roman"/>
                <a:ea typeface="Times New Roman"/>
              </a:rPr>
              <a:t>2</a:t>
            </a:r>
            <a:endParaRPr lang="ru-RU" dirty="0"/>
          </a:p>
        </p:txBody>
      </p:sp>
      <p:pic>
        <p:nvPicPr>
          <p:cNvPr id="8" name="Рисунок 7"/>
          <p:cNvPicPr/>
          <p:nvPr/>
        </p:nvPicPr>
        <p:blipFill rotWithShape="1">
          <a:blip r:embed="rId4">
            <a:extLst>
              <a:ext uri="{28A0092B-C50C-407E-A947-70E740481C1C}">
                <a14:useLocalDpi xmlns:a14="http://schemas.microsoft.com/office/drawing/2010/main" val="0"/>
              </a:ext>
            </a:extLst>
          </a:blip>
          <a:srcRect l="67373" t="30772" r="1828" b="45391"/>
          <a:stretch/>
        </p:blipFill>
        <p:spPr bwMode="auto">
          <a:xfrm>
            <a:off x="4679479" y="1731386"/>
            <a:ext cx="2505422" cy="162052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sp>
        <p:nvSpPr>
          <p:cNvPr id="7" name="Прямоугольник 6"/>
          <p:cNvSpPr/>
          <p:nvPr/>
        </p:nvSpPr>
        <p:spPr>
          <a:xfrm>
            <a:off x="4553295" y="1793149"/>
            <a:ext cx="432048" cy="369332"/>
          </a:xfrm>
          <a:prstGeom prst="rect">
            <a:avLst/>
          </a:prstGeom>
        </p:spPr>
        <p:txBody>
          <a:bodyPr wrap="square">
            <a:spAutoFit/>
          </a:bodyPr>
          <a:lstStyle/>
          <a:p>
            <a:r>
              <a:rPr lang="tt-RU" b="1" dirty="0">
                <a:latin typeface="Times New Roman"/>
                <a:ea typeface="Times New Roman"/>
              </a:rPr>
              <a:t>3</a:t>
            </a:r>
            <a:endParaRPr lang="ru-RU" dirty="0"/>
          </a:p>
        </p:txBody>
      </p:sp>
      <p:pic>
        <p:nvPicPr>
          <p:cNvPr id="10" name="Рисунок 9" descr="http://abishevaalena.ru/wp-content/uploads/2017/05/%D0%A0%D0%B8%D1%81%D1%83%D0%BD%D0%BE%D0%BA%D0%B0%D1%8B%D1%84%D0%B2%D0%B0%D0%BF%D0%B2%D1%8B%D0%BF%D0%B0%D0%B2%D0%B0%D1%8B%D0%BF%D1%8B%D1%84%D0%B21.png"/>
          <p:cNvPicPr/>
          <p:nvPr/>
        </p:nvPicPr>
        <p:blipFill rotWithShape="1">
          <a:blip r:embed="rId2">
            <a:extLst>
              <a:ext uri="{28A0092B-C50C-407E-A947-70E740481C1C}">
                <a14:useLocalDpi xmlns:a14="http://schemas.microsoft.com/office/drawing/2010/main" val="0"/>
              </a:ext>
            </a:extLst>
          </a:blip>
          <a:srcRect l="25334" t="55459" r="49813" b="20927"/>
          <a:stretch/>
        </p:blipFill>
        <p:spPr bwMode="auto">
          <a:xfrm>
            <a:off x="7184900" y="1706806"/>
            <a:ext cx="2347689" cy="166077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sp>
        <p:nvSpPr>
          <p:cNvPr id="11" name="Прямоугольник 10"/>
          <p:cNvSpPr/>
          <p:nvPr/>
        </p:nvSpPr>
        <p:spPr>
          <a:xfrm>
            <a:off x="7001534" y="1731386"/>
            <a:ext cx="366734" cy="369332"/>
          </a:xfrm>
          <a:prstGeom prst="rect">
            <a:avLst/>
          </a:prstGeom>
        </p:spPr>
        <p:txBody>
          <a:bodyPr wrap="square">
            <a:spAutoFit/>
          </a:bodyPr>
          <a:lstStyle/>
          <a:p>
            <a:r>
              <a:rPr lang="tt-RU" b="1" dirty="0">
                <a:latin typeface="Times New Roman"/>
                <a:ea typeface="Times New Roman"/>
              </a:rPr>
              <a:t>4</a:t>
            </a:r>
            <a:endParaRPr lang="ru-RU" dirty="0"/>
          </a:p>
        </p:txBody>
      </p:sp>
      <p:pic>
        <p:nvPicPr>
          <p:cNvPr id="14" name="Рисунок 13" descr="http://abishevaalena.ru/wp-content/uploads/2017/05/%D0%A0%D0%B8%D1%81%D1%83%D0%BD%D0%BE%D0%BA%D0%B0%D1%8B%D1%84%D0%B2%D0%B0%D0%BF%D0%B2%D1%8B%D0%BF%D0%B0%D0%B2%D0%B0%D1%8B%D0%BF%D1%8B%D1%84%D0%B21.png"/>
          <p:cNvPicPr/>
          <p:nvPr/>
        </p:nvPicPr>
        <p:blipFill rotWithShape="1">
          <a:blip r:embed="rId2">
            <a:extLst>
              <a:ext uri="{28A0092B-C50C-407E-A947-70E740481C1C}">
                <a14:useLocalDpi xmlns:a14="http://schemas.microsoft.com/office/drawing/2010/main" val="0"/>
              </a:ext>
            </a:extLst>
          </a:blip>
          <a:srcRect l="75682" t="56109" r="962" b="20494"/>
          <a:stretch/>
        </p:blipFill>
        <p:spPr bwMode="auto">
          <a:xfrm>
            <a:off x="182438" y="3196171"/>
            <a:ext cx="2457320" cy="15884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sp>
        <p:nvSpPr>
          <p:cNvPr id="12" name="Прямоугольник 11"/>
          <p:cNvSpPr/>
          <p:nvPr/>
        </p:nvSpPr>
        <p:spPr>
          <a:xfrm>
            <a:off x="399131" y="3302625"/>
            <a:ext cx="546085" cy="369332"/>
          </a:xfrm>
          <a:prstGeom prst="rect">
            <a:avLst/>
          </a:prstGeom>
        </p:spPr>
        <p:txBody>
          <a:bodyPr wrap="square">
            <a:spAutoFit/>
          </a:bodyPr>
          <a:lstStyle/>
          <a:p>
            <a:r>
              <a:rPr lang="ru-RU" b="1" dirty="0"/>
              <a:t>5</a:t>
            </a:r>
          </a:p>
        </p:txBody>
      </p:sp>
      <p:pic>
        <p:nvPicPr>
          <p:cNvPr id="16" name="Рисунок 15" descr="http://abishevaalena.ru/wp-content/uploads/2017/05/%D0%A0%D0%B8%D1%81%D1%83%D0%BD%D0%BE%D0%BA%D0%B0%D1%8B%D1%84%D0%B2%D0%B0%D0%BF%D0%B2%D1%8B%D0%BF%D0%B0%D0%B2%D0%B0%D1%8B%D0%BF%D1%8B%D1%84%D0%B21.png"/>
          <p:cNvPicPr/>
          <p:nvPr/>
        </p:nvPicPr>
        <p:blipFill rotWithShape="1">
          <a:blip r:embed="rId2">
            <a:extLst>
              <a:ext uri="{28A0092B-C50C-407E-A947-70E740481C1C}">
                <a14:useLocalDpi xmlns:a14="http://schemas.microsoft.com/office/drawing/2010/main" val="0"/>
              </a:ext>
            </a:extLst>
          </a:blip>
          <a:srcRect l="1764" t="8016" r="66969" b="69237"/>
          <a:stretch/>
        </p:blipFill>
        <p:spPr bwMode="auto">
          <a:xfrm>
            <a:off x="2750290" y="3244334"/>
            <a:ext cx="2243940" cy="160125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sp>
        <p:nvSpPr>
          <p:cNvPr id="13" name="Прямоугольник 12"/>
          <p:cNvSpPr/>
          <p:nvPr/>
        </p:nvSpPr>
        <p:spPr>
          <a:xfrm>
            <a:off x="2750290" y="3501008"/>
            <a:ext cx="311304" cy="369332"/>
          </a:xfrm>
          <a:prstGeom prst="rect">
            <a:avLst/>
          </a:prstGeom>
        </p:spPr>
        <p:txBody>
          <a:bodyPr wrap="none">
            <a:spAutoFit/>
          </a:bodyPr>
          <a:lstStyle/>
          <a:p>
            <a:r>
              <a:rPr lang="ru-RU" b="1" dirty="0"/>
              <a:t>6</a:t>
            </a:r>
          </a:p>
        </p:txBody>
      </p:sp>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6857" y="3501008"/>
            <a:ext cx="2945336" cy="15970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Прямоугольник 14"/>
          <p:cNvSpPr/>
          <p:nvPr/>
        </p:nvSpPr>
        <p:spPr>
          <a:xfrm flipH="1">
            <a:off x="6012160" y="3487291"/>
            <a:ext cx="360040" cy="369332"/>
          </a:xfrm>
          <a:prstGeom prst="rect">
            <a:avLst/>
          </a:prstGeom>
        </p:spPr>
        <p:txBody>
          <a:bodyPr wrap="square">
            <a:spAutoFit/>
          </a:bodyPr>
          <a:lstStyle/>
          <a:p>
            <a:r>
              <a:rPr lang="ru-RU" b="1" dirty="0"/>
              <a:t> 7</a:t>
            </a:r>
          </a:p>
        </p:txBody>
      </p:sp>
      <p:pic>
        <p:nvPicPr>
          <p:cNvPr id="512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438" y="4820550"/>
            <a:ext cx="2464866" cy="17256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Прямоугольник 17"/>
          <p:cNvSpPr/>
          <p:nvPr/>
        </p:nvSpPr>
        <p:spPr>
          <a:xfrm>
            <a:off x="209301" y="4953853"/>
            <a:ext cx="540538" cy="369332"/>
          </a:xfrm>
          <a:prstGeom prst="rect">
            <a:avLst/>
          </a:prstGeom>
        </p:spPr>
        <p:txBody>
          <a:bodyPr wrap="square">
            <a:spAutoFit/>
          </a:bodyPr>
          <a:lstStyle/>
          <a:p>
            <a:r>
              <a:rPr lang="ru-RU" dirty="0"/>
              <a:t> 8</a:t>
            </a:r>
          </a:p>
        </p:txBody>
      </p:sp>
      <p:pic>
        <p:nvPicPr>
          <p:cNvPr id="24" name="Рисунок 23" descr="http://abishevaalena.ru/wp-content/uploads/2017/05/%D0%A0%D0%B8%D1%81%D1%83%D0%BD%D0%BE%D0%BA%D0%B0%D1%8B%D1%84%D0%B2%D0%B0%D0%BF%D0%B2%D1%8B%D0%BF%D0%B0%D0%B2%D0%B0%D1%8B%D0%BF%D1%8B%D1%84%D0%B21.png"/>
          <p:cNvPicPr/>
          <p:nvPr/>
        </p:nvPicPr>
        <p:blipFill rotWithShape="1">
          <a:blip r:embed="rId2">
            <a:extLst>
              <a:ext uri="{28A0092B-C50C-407E-A947-70E740481C1C}">
                <a14:useLocalDpi xmlns:a14="http://schemas.microsoft.com/office/drawing/2010/main" val="0"/>
              </a:ext>
            </a:extLst>
          </a:blip>
          <a:srcRect t="56326" r="74345" b="19844"/>
          <a:stretch/>
        </p:blipFill>
        <p:spPr bwMode="auto">
          <a:xfrm>
            <a:off x="3072955" y="5205180"/>
            <a:ext cx="2566042" cy="167164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sp>
        <p:nvSpPr>
          <p:cNvPr id="19" name="Прямоугольник 18"/>
          <p:cNvSpPr/>
          <p:nvPr/>
        </p:nvSpPr>
        <p:spPr>
          <a:xfrm>
            <a:off x="3061594" y="4968833"/>
            <a:ext cx="311304" cy="369332"/>
          </a:xfrm>
          <a:prstGeom prst="rect">
            <a:avLst/>
          </a:prstGeom>
        </p:spPr>
        <p:txBody>
          <a:bodyPr wrap="none">
            <a:spAutoFit/>
          </a:bodyPr>
          <a:lstStyle/>
          <a:p>
            <a:r>
              <a:rPr lang="ru-RU" dirty="0"/>
              <a:t>9</a:t>
            </a:r>
          </a:p>
        </p:txBody>
      </p:sp>
      <p:pic>
        <p:nvPicPr>
          <p:cNvPr id="26" name="Рисунок 25" descr="http://abishevaalena.ru/wp-content/uploads/2017/05/%D0%A0%D0%B8%D1%81%D1%83%D0%BD%D0%BE%D0%BA%D0%B0%D1%8B%D1%84%D0%B2%D0%B0%D0%BF%D0%B2%D1%8B%D0%BF%D0%B0%D0%B2%D0%B0%D1%8B%D0%BF%D1%8B%D1%84%D0%B21.png"/>
          <p:cNvPicPr/>
          <p:nvPr/>
        </p:nvPicPr>
        <p:blipFill rotWithShape="1">
          <a:blip r:embed="rId2">
            <a:extLst>
              <a:ext uri="{28A0092B-C50C-407E-A947-70E740481C1C}">
                <a14:useLocalDpi xmlns:a14="http://schemas.microsoft.com/office/drawing/2010/main" val="0"/>
              </a:ext>
            </a:extLst>
          </a:blip>
          <a:srcRect l="50348" t="55676" r="24639" b="20277"/>
          <a:stretch/>
        </p:blipFill>
        <p:spPr bwMode="auto">
          <a:xfrm>
            <a:off x="6188098" y="4977935"/>
            <a:ext cx="2955902" cy="1832229"/>
          </a:xfrm>
          <a:prstGeom prst="rect">
            <a:avLst/>
          </a:prstGeom>
          <a:noFill/>
          <a:ln>
            <a:noFill/>
          </a:ln>
          <a:extLst>
            <a:ext uri="{53640926-AAD7-44D8-BBD7-CCE9431645EC}">
              <a14:shadowObscured xmlns:a14="http://schemas.microsoft.com/office/drawing/2010/main"/>
            </a:ext>
          </a:extLst>
        </p:spPr>
      </p:pic>
      <p:sp>
        <p:nvSpPr>
          <p:cNvPr id="20" name="Прямоугольник 19"/>
          <p:cNvSpPr/>
          <p:nvPr/>
        </p:nvSpPr>
        <p:spPr>
          <a:xfrm>
            <a:off x="6439220" y="5134290"/>
            <a:ext cx="391454" cy="369332"/>
          </a:xfrm>
          <a:prstGeom prst="rect">
            <a:avLst/>
          </a:prstGeom>
        </p:spPr>
        <p:txBody>
          <a:bodyPr wrap="none">
            <a:spAutoFit/>
          </a:bodyPr>
          <a:lstStyle/>
          <a:p>
            <a:r>
              <a:rPr lang="ru-RU" b="1" dirty="0"/>
              <a:t>10</a:t>
            </a:r>
          </a:p>
        </p:txBody>
      </p:sp>
    </p:spTree>
    <p:extLst>
      <p:ext uri="{BB962C8B-B14F-4D97-AF65-F5344CB8AC3E}">
        <p14:creationId xmlns:p14="http://schemas.microsoft.com/office/powerpoint/2010/main" val="1616890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88640"/>
            <a:ext cx="8640960" cy="1107996"/>
          </a:xfrm>
          <a:prstGeom prst="rect">
            <a:avLst/>
          </a:prstGeom>
        </p:spPr>
        <p:txBody>
          <a:bodyPr wrap="square">
            <a:spAutoFit/>
          </a:bodyPr>
          <a:lstStyle/>
          <a:p>
            <a:pPr marL="138430">
              <a:lnSpc>
                <a:spcPct val="150000"/>
              </a:lnSpc>
              <a:spcAft>
                <a:spcPts val="1000"/>
              </a:spcAft>
            </a:pPr>
            <a:r>
              <a:rPr lang="tt-RU" sz="4400" dirty="0">
                <a:latin typeface="Times New Roman"/>
                <a:ea typeface="Calibri"/>
                <a:cs typeface="Times New Roman"/>
              </a:rPr>
              <a:t>Дөрес </a:t>
            </a:r>
            <a:r>
              <a:rPr lang="tt-RU" sz="4400" dirty="0" smtClean="0">
                <a:latin typeface="Times New Roman"/>
                <a:ea typeface="Calibri"/>
                <a:cs typeface="Times New Roman"/>
              </a:rPr>
              <a:t>җавап: 2,4,6,8,10,1,3,5,7,9</a:t>
            </a:r>
            <a:endParaRPr lang="ru-RU" sz="4400" dirty="0">
              <a:effectLst/>
              <a:latin typeface="Calibri"/>
              <a:ea typeface="Calibri"/>
              <a:cs typeface="Times New Roman"/>
            </a:endParaRPr>
          </a:p>
        </p:txBody>
      </p:sp>
      <p:pic>
        <p:nvPicPr>
          <p:cNvPr id="3" name="Рисунок 2" descr="http://abishevaalena.ru/wp-content/uploads/2017/05/%D0%A0%D0%B8%D1%81%D1%83%D0%BD%D0%BE%D0%BA%D0%B0%D1%8B%D1%84%D0%B2%D0%B0%D0%BF%D0%B2%D1%8B%D0%BF%D0%B0%D0%B2%D0%B0%D1%8B%D0%BF%D1%8B%D1%84%D0%B21.png"/>
          <p:cNvPicPr/>
          <p:nvPr/>
        </p:nvPicPr>
        <p:blipFill rotWithShape="1">
          <a:blip r:embed="rId2">
            <a:extLst>
              <a:ext uri="{28A0092B-C50C-407E-A947-70E740481C1C}">
                <a14:useLocalDpi xmlns:a14="http://schemas.microsoft.com/office/drawing/2010/main" val="0"/>
              </a:ext>
            </a:extLst>
          </a:blip>
          <a:srcRect t="7159" b="20754"/>
          <a:stretch/>
        </p:blipFill>
        <p:spPr bwMode="auto">
          <a:xfrm>
            <a:off x="282428" y="1484784"/>
            <a:ext cx="8892479" cy="4968552"/>
          </a:xfrm>
          <a:prstGeom prst="rect">
            <a:avLst/>
          </a:prstGeom>
          <a:noFill/>
          <a:ln>
            <a:noFill/>
          </a:ln>
        </p:spPr>
      </p:pic>
    </p:spTree>
    <p:extLst>
      <p:ext uri="{BB962C8B-B14F-4D97-AF65-F5344CB8AC3E}">
        <p14:creationId xmlns:p14="http://schemas.microsoft.com/office/powerpoint/2010/main" val="1102408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700808"/>
            <a:ext cx="8712968" cy="4896544"/>
          </a:xfrm>
        </p:spPr>
        <p:txBody>
          <a:bodyPr>
            <a:normAutofit/>
          </a:bodyPr>
          <a:lstStyle/>
          <a:p>
            <a:pPr algn="l"/>
            <a:r>
              <a:rPr lang="ru-RU" sz="3600" dirty="0">
                <a:solidFill>
                  <a:schemeClr val="tx1"/>
                </a:solidFill>
                <a:latin typeface="Times New Roman" pitchFamily="18" charset="0"/>
                <a:cs typeface="Times New Roman" pitchFamily="18" charset="0"/>
              </a:rPr>
              <a:t>1. </a:t>
            </a:r>
            <a:r>
              <a:rPr lang="ru-RU" sz="3600" dirty="0" err="1">
                <a:solidFill>
                  <a:schemeClr val="tx1"/>
                </a:solidFill>
                <a:latin typeface="Times New Roman" pitchFamily="18" charset="0"/>
                <a:cs typeface="Times New Roman" pitchFamily="18" charset="0"/>
              </a:rPr>
              <a:t>Комсызлык</a:t>
            </a:r>
            <a:r>
              <a:rPr lang="ru-RU" sz="3600" dirty="0">
                <a:solidFill>
                  <a:schemeClr val="tx1"/>
                </a:solidFill>
                <a:latin typeface="Times New Roman" pitchFamily="18" charset="0"/>
                <a:cs typeface="Times New Roman" pitchFamily="18" charset="0"/>
              </a:rPr>
              <a:t> </a:t>
            </a:r>
            <a:r>
              <a:rPr lang="ru-RU" sz="3600" dirty="0" err="1">
                <a:solidFill>
                  <a:schemeClr val="tx1"/>
                </a:solidFill>
                <a:latin typeface="Times New Roman" pitchFamily="18" charset="0"/>
                <a:cs typeface="Times New Roman" pitchFamily="18" charset="0"/>
              </a:rPr>
              <a:t>яхшы</a:t>
            </a:r>
            <a:r>
              <a:rPr lang="ru-RU" sz="3600" dirty="0">
                <a:solidFill>
                  <a:schemeClr val="tx1"/>
                </a:solidFill>
                <a:latin typeface="Times New Roman" pitchFamily="18" charset="0"/>
                <a:cs typeface="Times New Roman" pitchFamily="18" charset="0"/>
              </a:rPr>
              <a:t> </a:t>
            </a:r>
            <a:r>
              <a:rPr lang="ru-RU" sz="3600" dirty="0" err="1">
                <a:solidFill>
                  <a:schemeClr val="tx1"/>
                </a:solidFill>
                <a:latin typeface="Times New Roman" pitchFamily="18" charset="0"/>
                <a:cs typeface="Times New Roman" pitchFamily="18" charset="0"/>
              </a:rPr>
              <a:t>сыйфатмы</a:t>
            </a:r>
            <a:r>
              <a:rPr lang="ru-RU" sz="3600" dirty="0">
                <a:solidFill>
                  <a:schemeClr val="tx1"/>
                </a:solidFill>
                <a:latin typeface="Times New Roman" pitchFamily="18" charset="0"/>
                <a:cs typeface="Times New Roman" pitchFamily="18" charset="0"/>
              </a:rPr>
              <a:t>?  </a:t>
            </a:r>
            <a:br>
              <a:rPr lang="ru-RU" sz="3600" dirty="0">
                <a:solidFill>
                  <a:schemeClr val="tx1"/>
                </a:solidFill>
                <a:latin typeface="Times New Roman" pitchFamily="18" charset="0"/>
                <a:cs typeface="Times New Roman" pitchFamily="18" charset="0"/>
              </a:rPr>
            </a:br>
            <a:r>
              <a:rPr lang="ru-RU" sz="3600" dirty="0">
                <a:solidFill>
                  <a:schemeClr val="tx1"/>
                </a:solidFill>
                <a:latin typeface="Times New Roman" pitchFamily="18" charset="0"/>
                <a:cs typeface="Times New Roman" pitchFamily="18" charset="0"/>
              </a:rPr>
              <a:t>2. </a:t>
            </a:r>
            <a:r>
              <a:rPr lang="ru-RU" sz="3600" dirty="0" err="1">
                <a:solidFill>
                  <a:schemeClr val="tx1"/>
                </a:solidFill>
                <a:latin typeface="Times New Roman" pitchFamily="18" charset="0"/>
                <a:cs typeface="Times New Roman" pitchFamily="18" charset="0"/>
              </a:rPr>
              <a:t>Комсыз</a:t>
            </a:r>
            <a:r>
              <a:rPr lang="ru-RU" sz="3600" dirty="0">
                <a:solidFill>
                  <a:schemeClr val="tx1"/>
                </a:solidFill>
                <a:latin typeface="Times New Roman" pitchFamily="18" charset="0"/>
                <a:cs typeface="Times New Roman" pitchFamily="18" charset="0"/>
              </a:rPr>
              <a:t> </a:t>
            </a:r>
            <a:r>
              <a:rPr lang="ru-RU" sz="3600" dirty="0" err="1">
                <a:solidFill>
                  <a:schemeClr val="tx1"/>
                </a:solidFill>
                <a:latin typeface="Times New Roman" pitchFamily="18" charset="0"/>
                <a:cs typeface="Times New Roman" pitchFamily="18" charset="0"/>
              </a:rPr>
              <a:t>булырга</a:t>
            </a:r>
            <a:r>
              <a:rPr lang="ru-RU" sz="3600" dirty="0">
                <a:solidFill>
                  <a:schemeClr val="tx1"/>
                </a:solidFill>
                <a:latin typeface="Times New Roman" pitchFamily="18" charset="0"/>
                <a:cs typeface="Times New Roman" pitchFamily="18" charset="0"/>
              </a:rPr>
              <a:t> </a:t>
            </a:r>
            <a:r>
              <a:rPr lang="ru-RU" sz="3600" dirty="0" err="1">
                <a:solidFill>
                  <a:schemeClr val="tx1"/>
                </a:solidFill>
                <a:latin typeface="Times New Roman" pitchFamily="18" charset="0"/>
                <a:cs typeface="Times New Roman" pitchFamily="18" charset="0"/>
              </a:rPr>
              <a:t>ярыймы</a:t>
            </a:r>
            <a:r>
              <a:rPr lang="ru-RU" sz="3600" dirty="0">
                <a:solidFill>
                  <a:schemeClr val="tx1"/>
                </a:solidFill>
                <a:latin typeface="Times New Roman" pitchFamily="18" charset="0"/>
                <a:cs typeface="Times New Roman" pitchFamily="18" charset="0"/>
              </a:rPr>
              <a:t>? </a:t>
            </a:r>
            <a:br>
              <a:rPr lang="ru-RU" sz="3600" dirty="0">
                <a:solidFill>
                  <a:schemeClr val="tx1"/>
                </a:solidFill>
                <a:latin typeface="Times New Roman" pitchFamily="18" charset="0"/>
                <a:cs typeface="Times New Roman" pitchFamily="18" charset="0"/>
              </a:rPr>
            </a:br>
            <a:r>
              <a:rPr lang="ru-RU" sz="3600" dirty="0">
                <a:solidFill>
                  <a:schemeClr val="tx1"/>
                </a:solidFill>
                <a:latin typeface="Times New Roman" pitchFamily="18" charset="0"/>
                <a:cs typeface="Times New Roman" pitchFamily="18" charset="0"/>
              </a:rPr>
              <a:t>3. </a:t>
            </a:r>
            <a:r>
              <a:rPr lang="ru-RU" sz="3600" dirty="0" err="1">
                <a:solidFill>
                  <a:schemeClr val="tx1"/>
                </a:solidFill>
                <a:latin typeface="Times New Roman" pitchFamily="18" charset="0"/>
                <a:cs typeface="Times New Roman" pitchFamily="18" charset="0"/>
              </a:rPr>
              <a:t>Комсызлык</a:t>
            </a:r>
            <a:r>
              <a:rPr lang="ru-RU" sz="3600" dirty="0">
                <a:solidFill>
                  <a:schemeClr val="tx1"/>
                </a:solidFill>
                <a:latin typeface="Times New Roman" pitchFamily="18" charset="0"/>
                <a:cs typeface="Times New Roman" pitchFamily="18" charset="0"/>
              </a:rPr>
              <a:t> </a:t>
            </a:r>
            <a:r>
              <a:rPr lang="ru-RU" sz="3600" dirty="0" err="1">
                <a:solidFill>
                  <a:schemeClr val="tx1"/>
                </a:solidFill>
                <a:latin typeface="Times New Roman" pitchFamily="18" charset="0"/>
                <a:cs typeface="Times New Roman" pitchFamily="18" charset="0"/>
              </a:rPr>
              <a:t>нәрсә</a:t>
            </a:r>
            <a:r>
              <a:rPr lang="ru-RU" sz="3600" dirty="0">
                <a:solidFill>
                  <a:schemeClr val="tx1"/>
                </a:solidFill>
                <a:latin typeface="Times New Roman" pitchFamily="18" charset="0"/>
                <a:cs typeface="Times New Roman" pitchFamily="18" charset="0"/>
              </a:rPr>
              <a:t> </a:t>
            </a:r>
            <a:r>
              <a:rPr lang="ru-RU" sz="3600" dirty="0" err="1">
                <a:solidFill>
                  <a:schemeClr val="tx1"/>
                </a:solidFill>
                <a:latin typeface="Times New Roman" pitchFamily="18" charset="0"/>
                <a:cs typeface="Times New Roman" pitchFamily="18" charset="0"/>
              </a:rPr>
              <a:t>ул</a:t>
            </a:r>
            <a:r>
              <a:rPr lang="ru-RU" sz="3600" dirty="0">
                <a:solidFill>
                  <a:schemeClr val="tx1"/>
                </a:solidFill>
                <a:latin typeface="Times New Roman" pitchFamily="18" charset="0"/>
                <a:cs typeface="Times New Roman" pitchFamily="18" charset="0"/>
              </a:rPr>
              <a:t>? (</a:t>
            </a:r>
            <a:r>
              <a:rPr lang="ru-RU" sz="3600" dirty="0" err="1">
                <a:solidFill>
                  <a:schemeClr val="tx1"/>
                </a:solidFill>
                <a:latin typeface="Times New Roman" pitchFamily="18" charset="0"/>
                <a:cs typeface="Times New Roman" pitchFamily="18" charset="0"/>
              </a:rPr>
              <a:t>русчага</a:t>
            </a:r>
            <a:r>
              <a:rPr lang="ru-RU" sz="3600" dirty="0">
                <a:solidFill>
                  <a:schemeClr val="tx1"/>
                </a:solidFill>
                <a:latin typeface="Times New Roman" pitchFamily="18" charset="0"/>
                <a:cs typeface="Times New Roman" pitchFamily="18" charset="0"/>
              </a:rPr>
              <a:t> </a:t>
            </a:r>
            <a:r>
              <a:rPr lang="ru-RU" sz="3600" dirty="0" err="1">
                <a:solidFill>
                  <a:schemeClr val="tx1"/>
                </a:solidFill>
                <a:latin typeface="Times New Roman" pitchFamily="18" charset="0"/>
                <a:cs typeface="Times New Roman" pitchFamily="18" charset="0"/>
              </a:rPr>
              <a:t>тәрҗемәсе</a:t>
            </a:r>
            <a:r>
              <a:rPr lang="ru-RU" sz="3600" dirty="0" smtClean="0">
                <a:solidFill>
                  <a:schemeClr val="tx1"/>
                </a:solidFill>
                <a:latin typeface="Times New Roman" pitchFamily="18" charset="0"/>
                <a:cs typeface="Times New Roman" pitchFamily="18" charset="0"/>
              </a:rPr>
              <a:t>)</a:t>
            </a:r>
            <a:r>
              <a:rPr lang="ru-RU" sz="3600" dirty="0">
                <a:solidFill>
                  <a:schemeClr val="tx1"/>
                </a:solidFill>
                <a:latin typeface="Times New Roman" pitchFamily="18" charset="0"/>
                <a:cs typeface="Times New Roman" pitchFamily="18" charset="0"/>
              </a:rPr>
              <a:t/>
            </a:r>
            <a:br>
              <a:rPr lang="ru-RU" sz="3600" dirty="0">
                <a:solidFill>
                  <a:schemeClr val="tx1"/>
                </a:solidFill>
                <a:latin typeface="Times New Roman" pitchFamily="18" charset="0"/>
                <a:cs typeface="Times New Roman" pitchFamily="18" charset="0"/>
              </a:rPr>
            </a:br>
            <a:r>
              <a:rPr lang="ru-RU" sz="3600" dirty="0">
                <a:solidFill>
                  <a:schemeClr val="tx1"/>
                </a:solidFill>
                <a:latin typeface="Times New Roman" pitchFamily="18" charset="0"/>
                <a:cs typeface="Times New Roman" pitchFamily="18" charset="0"/>
              </a:rPr>
              <a:t>4. </a:t>
            </a:r>
            <a:r>
              <a:rPr lang="ru-RU" sz="3600" dirty="0" err="1">
                <a:solidFill>
                  <a:schemeClr val="tx1"/>
                </a:solidFill>
                <a:latin typeface="Times New Roman" pitchFamily="18" charset="0"/>
                <a:cs typeface="Times New Roman" pitchFamily="18" charset="0"/>
              </a:rPr>
              <a:t>Бу</a:t>
            </a:r>
            <a:r>
              <a:rPr lang="ru-RU" sz="3600" dirty="0">
                <a:solidFill>
                  <a:schemeClr val="tx1"/>
                </a:solidFill>
                <a:latin typeface="Times New Roman" pitchFamily="18" charset="0"/>
                <a:cs typeface="Times New Roman" pitchFamily="18" charset="0"/>
              </a:rPr>
              <a:t> </a:t>
            </a:r>
            <a:r>
              <a:rPr lang="ru-RU" sz="3600" dirty="0" err="1">
                <a:solidFill>
                  <a:schemeClr val="tx1"/>
                </a:solidFill>
                <a:latin typeface="Times New Roman" pitchFamily="18" charset="0"/>
                <a:cs typeface="Times New Roman" pitchFamily="18" charset="0"/>
              </a:rPr>
              <a:t>хикәя</a:t>
            </a:r>
            <a:r>
              <a:rPr lang="ru-RU" sz="3600" dirty="0">
                <a:solidFill>
                  <a:schemeClr val="tx1"/>
                </a:solidFill>
                <a:latin typeface="Times New Roman" pitchFamily="18" charset="0"/>
                <a:cs typeface="Times New Roman" pitchFamily="18" charset="0"/>
              </a:rPr>
              <a:t> </a:t>
            </a:r>
            <a:r>
              <a:rPr lang="ru-RU" sz="3600" dirty="0" err="1">
                <a:solidFill>
                  <a:schemeClr val="tx1"/>
                </a:solidFill>
                <a:latin typeface="Times New Roman" pitchFamily="18" charset="0"/>
                <a:cs typeface="Times New Roman" pitchFamily="18" charset="0"/>
              </a:rPr>
              <a:t>эт</a:t>
            </a:r>
            <a:r>
              <a:rPr lang="ru-RU" sz="3600" dirty="0">
                <a:solidFill>
                  <a:schemeClr val="tx1"/>
                </a:solidFill>
                <a:latin typeface="Times New Roman" pitchFamily="18" charset="0"/>
                <a:cs typeface="Times New Roman" pitchFamily="18" charset="0"/>
              </a:rPr>
              <a:t> </a:t>
            </a:r>
            <a:r>
              <a:rPr lang="ru-RU" sz="3600" dirty="0" err="1">
                <a:solidFill>
                  <a:schemeClr val="tx1"/>
                </a:solidFill>
                <a:latin typeface="Times New Roman" pitchFamily="18" charset="0"/>
                <a:cs typeface="Times New Roman" pitchFamily="18" charset="0"/>
              </a:rPr>
              <a:t>турындамы</a:t>
            </a:r>
            <a:r>
              <a:rPr lang="ru-RU" sz="3600" dirty="0">
                <a:solidFill>
                  <a:schemeClr val="tx1"/>
                </a:solidFill>
                <a:latin typeface="Times New Roman" pitchFamily="18" charset="0"/>
                <a:cs typeface="Times New Roman" pitchFamily="18" charset="0"/>
              </a:rPr>
              <a:t>, </a:t>
            </a:r>
            <a:r>
              <a:rPr lang="ru-RU" sz="3600" dirty="0" err="1">
                <a:solidFill>
                  <a:schemeClr val="tx1"/>
                </a:solidFill>
                <a:latin typeface="Times New Roman" pitchFamily="18" charset="0"/>
                <a:cs typeface="Times New Roman" pitchFamily="18" charset="0"/>
              </a:rPr>
              <a:t>комсызлык</a:t>
            </a:r>
            <a:r>
              <a:rPr lang="ru-RU" sz="3600" dirty="0">
                <a:solidFill>
                  <a:schemeClr val="tx1"/>
                </a:solidFill>
                <a:latin typeface="Times New Roman" pitchFamily="18" charset="0"/>
                <a:cs typeface="Times New Roman" pitchFamily="18" charset="0"/>
              </a:rPr>
              <a:t> </a:t>
            </a:r>
            <a:r>
              <a:rPr lang="ru-RU" sz="3600" dirty="0" err="1" smtClean="0">
                <a:solidFill>
                  <a:schemeClr val="tx1"/>
                </a:solidFill>
                <a:latin typeface="Times New Roman" pitchFamily="18" charset="0"/>
                <a:cs typeface="Times New Roman" pitchFamily="18" charset="0"/>
              </a:rPr>
              <a:t>турындамы</a:t>
            </a:r>
            <a:r>
              <a:rPr lang="ru-RU" sz="3600" dirty="0" smtClean="0">
                <a:solidFill>
                  <a:schemeClr val="tx1"/>
                </a:solidFill>
                <a:latin typeface="Times New Roman" pitchFamily="18" charset="0"/>
                <a:cs typeface="Times New Roman" pitchFamily="18" charset="0"/>
              </a:rPr>
              <a:t>?</a:t>
            </a:r>
            <a:endParaRPr lang="ru-RU" sz="3600" dirty="0"/>
          </a:p>
        </p:txBody>
      </p:sp>
      <p:sp>
        <p:nvSpPr>
          <p:cNvPr id="3" name="Текст 2"/>
          <p:cNvSpPr>
            <a:spLocks noGrp="1"/>
          </p:cNvSpPr>
          <p:nvPr>
            <p:ph type="body" idx="1"/>
          </p:nvPr>
        </p:nvSpPr>
        <p:spPr>
          <a:xfrm>
            <a:off x="1259632" y="260648"/>
            <a:ext cx="6417734" cy="939801"/>
          </a:xfrm>
        </p:spPr>
        <p:txBody>
          <a:bodyPr>
            <a:normAutofit/>
          </a:bodyPr>
          <a:lstStyle/>
          <a:p>
            <a:r>
              <a:rPr lang="tt-RU" sz="4400" dirty="0" smtClean="0">
                <a:solidFill>
                  <a:srgbClr val="FF0000"/>
                </a:solidFill>
                <a:latin typeface="Times New Roman" pitchFamily="18" charset="0"/>
                <a:cs typeface="Times New Roman" pitchFamily="18" charset="0"/>
              </a:rPr>
              <a:t>Сорауларга җавап бир</a:t>
            </a:r>
            <a:endParaRPr lang="ru-RU" sz="44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4911892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8328"/>
            <a:ext cx="8229600" cy="5682960"/>
          </a:xfrm>
        </p:spPr>
        <p:txBody>
          <a:bodyPr>
            <a:normAutofit fontScale="90000"/>
          </a:bodyPr>
          <a:lstStyle/>
          <a:p>
            <a:pPr algn="l"/>
            <a:r>
              <a:rPr lang="ru-RU" b="1" dirty="0" smtClean="0">
                <a:solidFill>
                  <a:srgbClr val="FF0000"/>
                </a:solidFill>
                <a:latin typeface="Times New Roman" pitchFamily="18" charset="0"/>
                <a:cs typeface="Times New Roman" pitchFamily="18" charset="0"/>
              </a:rPr>
              <a:t>                      </a:t>
            </a:r>
            <a:r>
              <a:rPr lang="ru-RU" b="1" dirty="0" err="1" smtClean="0">
                <a:solidFill>
                  <a:srgbClr val="FF0000"/>
                </a:solidFill>
                <a:latin typeface="Times New Roman" pitchFamily="18" charset="0"/>
                <a:cs typeface="Times New Roman" pitchFamily="18" charset="0"/>
              </a:rPr>
              <a:t>Өй</a:t>
            </a:r>
            <a:r>
              <a:rPr lang="ru-RU" b="1" dirty="0" smtClean="0">
                <a:solidFill>
                  <a:srgbClr val="FF0000"/>
                </a:solidFill>
                <a:latin typeface="Times New Roman" pitchFamily="18" charset="0"/>
                <a:cs typeface="Times New Roman" pitchFamily="18" charset="0"/>
              </a:rPr>
              <a:t> </a:t>
            </a:r>
            <a:r>
              <a:rPr lang="ru-RU" b="1" dirty="0" err="1">
                <a:solidFill>
                  <a:srgbClr val="FF0000"/>
                </a:solidFill>
                <a:latin typeface="Times New Roman" pitchFamily="18" charset="0"/>
                <a:cs typeface="Times New Roman" pitchFamily="18" charset="0"/>
              </a:rPr>
              <a:t>эше</a:t>
            </a:r>
            <a:r>
              <a:rPr lang="ru-RU" b="1" dirty="0" smtClean="0">
                <a:solidFill>
                  <a:srgbClr val="FF0000"/>
                </a:solidFill>
                <a:latin typeface="Times New Roman" pitchFamily="18" charset="0"/>
                <a:cs typeface="Times New Roman" pitchFamily="18" charset="0"/>
              </a:rPr>
              <a:t>:</a:t>
            </a:r>
            <a:br>
              <a:rPr lang="ru-RU" b="1" dirty="0" smtClean="0">
                <a:solidFill>
                  <a:srgbClr val="FF0000"/>
                </a:solidFill>
                <a:latin typeface="Times New Roman" pitchFamily="18" charset="0"/>
                <a:cs typeface="Times New Roman" pitchFamily="18" charset="0"/>
              </a:rPr>
            </a:br>
            <a:r>
              <a:rPr lang="ru-RU" sz="3100" dirty="0">
                <a:solidFill>
                  <a:schemeClr val="tx1"/>
                </a:solidFill>
                <a:latin typeface="Times New Roman" pitchFamily="18" charset="0"/>
                <a:cs typeface="Times New Roman" pitchFamily="18" charset="0"/>
              </a:rPr>
              <a:t/>
            </a:r>
            <a:br>
              <a:rPr lang="ru-RU" sz="3100" dirty="0">
                <a:solidFill>
                  <a:schemeClr val="tx1"/>
                </a:solidFill>
                <a:latin typeface="Times New Roman" pitchFamily="18" charset="0"/>
                <a:cs typeface="Times New Roman" pitchFamily="18" charset="0"/>
              </a:rPr>
            </a:br>
            <a:r>
              <a:rPr lang="ru-RU" sz="3100" b="1" dirty="0" err="1">
                <a:solidFill>
                  <a:schemeClr val="tx1"/>
                </a:solidFill>
                <a:latin typeface="Times New Roman" pitchFamily="18" charset="0"/>
                <a:cs typeface="Times New Roman" pitchFamily="18" charset="0"/>
              </a:rPr>
              <a:t>Сайлап</a:t>
            </a:r>
            <a:r>
              <a:rPr lang="ru-RU" sz="3100" b="1" dirty="0">
                <a:solidFill>
                  <a:schemeClr val="tx1"/>
                </a:solidFill>
                <a:latin typeface="Times New Roman" pitchFamily="18" charset="0"/>
                <a:cs typeface="Times New Roman" pitchFamily="18" charset="0"/>
              </a:rPr>
              <a:t> </a:t>
            </a:r>
            <a:r>
              <a:rPr lang="ru-RU" sz="3100" b="1" dirty="0" err="1">
                <a:solidFill>
                  <a:schemeClr val="tx1"/>
                </a:solidFill>
                <a:latin typeface="Times New Roman" pitchFamily="18" charset="0"/>
                <a:cs typeface="Times New Roman" pitchFamily="18" charset="0"/>
              </a:rPr>
              <a:t>алыгыз</a:t>
            </a:r>
            <a:r>
              <a:rPr lang="ru-RU" sz="3100" b="1" dirty="0" smtClean="0">
                <a:solidFill>
                  <a:schemeClr val="tx1"/>
                </a:solidFill>
                <a:latin typeface="Times New Roman" pitchFamily="18" charset="0"/>
                <a:cs typeface="Times New Roman" pitchFamily="18" charset="0"/>
              </a:rPr>
              <a:t>:</a:t>
            </a:r>
            <a:r>
              <a:rPr lang="ru-RU" sz="3100" dirty="0" smtClean="0">
                <a:solidFill>
                  <a:schemeClr val="tx1"/>
                </a:solidFill>
                <a:latin typeface="Times New Roman" pitchFamily="18" charset="0"/>
                <a:cs typeface="Times New Roman" pitchFamily="18" charset="0"/>
              </a:rPr>
              <a:t/>
            </a:r>
            <a:br>
              <a:rPr lang="ru-RU" sz="3100" dirty="0" smtClean="0">
                <a:solidFill>
                  <a:schemeClr val="tx1"/>
                </a:solidFill>
                <a:latin typeface="Times New Roman" pitchFamily="18" charset="0"/>
                <a:cs typeface="Times New Roman" pitchFamily="18" charset="0"/>
              </a:rPr>
            </a:br>
            <a:r>
              <a:rPr lang="ru-RU" sz="3100" dirty="0">
                <a:solidFill>
                  <a:schemeClr val="tx1"/>
                </a:solidFill>
                <a:latin typeface="Times New Roman" pitchFamily="18" charset="0"/>
                <a:cs typeface="Times New Roman" pitchFamily="18" charset="0"/>
              </a:rPr>
              <a:t/>
            </a:r>
            <a:br>
              <a:rPr lang="ru-RU" sz="3100" dirty="0">
                <a:solidFill>
                  <a:schemeClr val="tx1"/>
                </a:solidFill>
                <a:latin typeface="Times New Roman" pitchFamily="18" charset="0"/>
                <a:cs typeface="Times New Roman" pitchFamily="18" charset="0"/>
              </a:rPr>
            </a:br>
            <a:r>
              <a:rPr lang="ru-RU" sz="3100" dirty="0">
                <a:solidFill>
                  <a:schemeClr val="tx1"/>
                </a:solidFill>
                <a:latin typeface="Times New Roman" pitchFamily="18" charset="0"/>
                <a:cs typeface="Times New Roman" pitchFamily="18" charset="0"/>
              </a:rPr>
              <a:t>1.Комсызлык </a:t>
            </a:r>
            <a:r>
              <a:rPr lang="ru-RU" sz="3100" dirty="0" err="1">
                <a:solidFill>
                  <a:schemeClr val="tx1"/>
                </a:solidFill>
                <a:latin typeface="Times New Roman" pitchFamily="18" charset="0"/>
                <a:cs typeface="Times New Roman" pitchFamily="18" charset="0"/>
              </a:rPr>
              <a:t>турында</a:t>
            </a:r>
            <a:r>
              <a:rPr lang="ru-RU" sz="3100" dirty="0">
                <a:solidFill>
                  <a:schemeClr val="tx1"/>
                </a:solidFill>
                <a:latin typeface="Times New Roman" pitchFamily="18" charset="0"/>
                <a:cs typeface="Times New Roman" pitchFamily="18" charset="0"/>
              </a:rPr>
              <a:t> 1 </a:t>
            </a:r>
            <a:r>
              <a:rPr lang="ru-RU" sz="3100" dirty="0" err="1">
                <a:solidFill>
                  <a:schemeClr val="tx1"/>
                </a:solidFill>
                <a:latin typeface="Times New Roman" pitchFamily="18" charset="0"/>
                <a:cs typeface="Times New Roman" pitchFamily="18" charset="0"/>
              </a:rPr>
              <a:t>мәкаль</a:t>
            </a:r>
            <a:r>
              <a:rPr lang="ru-RU" sz="3100" dirty="0">
                <a:solidFill>
                  <a:schemeClr val="tx1"/>
                </a:solidFill>
                <a:latin typeface="Times New Roman" pitchFamily="18" charset="0"/>
                <a:cs typeface="Times New Roman" pitchFamily="18" charset="0"/>
              </a:rPr>
              <a:t>, 1 </a:t>
            </a:r>
            <a:r>
              <a:rPr lang="ru-RU" sz="3100" dirty="0" err="1">
                <a:solidFill>
                  <a:schemeClr val="tx1"/>
                </a:solidFill>
                <a:latin typeface="Times New Roman" pitchFamily="18" charset="0"/>
                <a:cs typeface="Times New Roman" pitchFamily="18" charset="0"/>
              </a:rPr>
              <a:t>табышмак</a:t>
            </a:r>
            <a:r>
              <a:rPr lang="ru-RU" sz="3100" dirty="0">
                <a:solidFill>
                  <a:schemeClr val="tx1"/>
                </a:solidFill>
                <a:latin typeface="Times New Roman" pitchFamily="18" charset="0"/>
                <a:cs typeface="Times New Roman" pitchFamily="18" charset="0"/>
              </a:rPr>
              <a:t> </a:t>
            </a:r>
            <a:r>
              <a:rPr lang="ru-RU" sz="3100" dirty="0" err="1">
                <a:solidFill>
                  <a:schemeClr val="tx1"/>
                </a:solidFill>
                <a:latin typeface="Times New Roman" pitchFamily="18" charset="0"/>
                <a:cs typeface="Times New Roman" pitchFamily="18" charset="0"/>
              </a:rPr>
              <a:t>язарга</a:t>
            </a:r>
            <a:r>
              <a:rPr lang="ru-RU" sz="3100" dirty="0">
                <a:solidFill>
                  <a:schemeClr val="tx1"/>
                </a:solidFill>
                <a:latin typeface="Times New Roman" pitchFamily="18" charset="0"/>
                <a:cs typeface="Times New Roman" pitchFamily="18" charset="0"/>
              </a:rPr>
              <a:t>. </a:t>
            </a:r>
            <a:r>
              <a:rPr lang="ru-RU" sz="3100" dirty="0" smtClean="0">
                <a:solidFill>
                  <a:schemeClr val="tx1"/>
                </a:solidFill>
                <a:latin typeface="Times New Roman" pitchFamily="18" charset="0"/>
                <a:cs typeface="Times New Roman" pitchFamily="18" charset="0"/>
              </a:rPr>
              <a:t/>
            </a:r>
            <a:br>
              <a:rPr lang="ru-RU" sz="3100" dirty="0" smtClean="0">
                <a:solidFill>
                  <a:schemeClr val="tx1"/>
                </a:solidFill>
                <a:latin typeface="Times New Roman" pitchFamily="18" charset="0"/>
                <a:cs typeface="Times New Roman" pitchFamily="18" charset="0"/>
              </a:rPr>
            </a:br>
            <a:r>
              <a:rPr lang="ru-RU" sz="3100" dirty="0">
                <a:solidFill>
                  <a:schemeClr val="tx1"/>
                </a:solidFill>
                <a:latin typeface="Times New Roman" pitchFamily="18" charset="0"/>
                <a:cs typeface="Times New Roman" pitchFamily="18" charset="0"/>
              </a:rPr>
              <a:t/>
            </a:r>
            <a:br>
              <a:rPr lang="ru-RU" sz="3100" dirty="0">
                <a:solidFill>
                  <a:schemeClr val="tx1"/>
                </a:solidFill>
                <a:latin typeface="Times New Roman" pitchFamily="18" charset="0"/>
                <a:cs typeface="Times New Roman" pitchFamily="18" charset="0"/>
              </a:rPr>
            </a:br>
            <a:r>
              <a:rPr lang="ru-RU" sz="3100" dirty="0">
                <a:solidFill>
                  <a:schemeClr val="tx1"/>
                </a:solidFill>
                <a:latin typeface="Times New Roman" pitchFamily="18" charset="0"/>
                <a:cs typeface="Times New Roman" pitchFamily="18" charset="0"/>
              </a:rPr>
              <a:t>2. </a:t>
            </a:r>
            <a:r>
              <a:rPr lang="ru-RU" sz="3100" dirty="0" err="1">
                <a:solidFill>
                  <a:schemeClr val="tx1"/>
                </a:solidFill>
                <a:latin typeface="Times New Roman" pitchFamily="18" charset="0"/>
                <a:cs typeface="Times New Roman" pitchFamily="18" charset="0"/>
              </a:rPr>
              <a:t>Эт</a:t>
            </a:r>
            <a:r>
              <a:rPr lang="ru-RU" sz="3100" dirty="0">
                <a:solidFill>
                  <a:schemeClr val="tx1"/>
                </a:solidFill>
                <a:latin typeface="Times New Roman" pitchFamily="18" charset="0"/>
                <a:cs typeface="Times New Roman" pitchFamily="18" charset="0"/>
              </a:rPr>
              <a:t> </a:t>
            </a:r>
            <a:r>
              <a:rPr lang="ru-RU" sz="3100" dirty="0" err="1">
                <a:solidFill>
                  <a:schemeClr val="tx1"/>
                </a:solidFill>
                <a:latin typeface="Times New Roman" pitchFamily="18" charset="0"/>
                <a:cs typeface="Times New Roman" pitchFamily="18" charset="0"/>
              </a:rPr>
              <a:t>турында</a:t>
            </a:r>
            <a:r>
              <a:rPr lang="ru-RU" sz="3100" dirty="0">
                <a:solidFill>
                  <a:schemeClr val="tx1"/>
                </a:solidFill>
                <a:latin typeface="Times New Roman" pitchFamily="18" charset="0"/>
                <a:cs typeface="Times New Roman" pitchFamily="18" charset="0"/>
              </a:rPr>
              <a:t> </a:t>
            </a:r>
            <a:r>
              <a:rPr lang="ru-RU" sz="3100" dirty="0" err="1">
                <a:solidFill>
                  <a:schemeClr val="tx1"/>
                </a:solidFill>
                <a:latin typeface="Times New Roman" pitchFamily="18" charset="0"/>
                <a:cs typeface="Times New Roman" pitchFamily="18" charset="0"/>
              </a:rPr>
              <a:t>үз</a:t>
            </a:r>
            <a:r>
              <a:rPr lang="ru-RU" sz="3100" dirty="0">
                <a:solidFill>
                  <a:schemeClr val="tx1"/>
                </a:solidFill>
                <a:latin typeface="Times New Roman" pitchFamily="18" charset="0"/>
                <a:cs typeface="Times New Roman" pitchFamily="18" charset="0"/>
              </a:rPr>
              <a:t> </a:t>
            </a:r>
            <a:r>
              <a:rPr lang="ru-RU" sz="3100" dirty="0" err="1">
                <a:solidFill>
                  <a:schemeClr val="tx1"/>
                </a:solidFill>
                <a:latin typeface="Times New Roman" pitchFamily="18" charset="0"/>
                <a:cs typeface="Times New Roman" pitchFamily="18" charset="0"/>
              </a:rPr>
              <a:t>фикерләрегезне</a:t>
            </a:r>
            <a:r>
              <a:rPr lang="ru-RU" sz="3100" dirty="0">
                <a:solidFill>
                  <a:schemeClr val="tx1"/>
                </a:solidFill>
                <a:latin typeface="Times New Roman" pitchFamily="18" charset="0"/>
                <a:cs typeface="Times New Roman" pitchFamily="18" charset="0"/>
              </a:rPr>
              <a:t> </a:t>
            </a:r>
            <a:r>
              <a:rPr lang="ru-RU" sz="3100" dirty="0" err="1">
                <a:solidFill>
                  <a:schemeClr val="tx1"/>
                </a:solidFill>
                <a:latin typeface="Times New Roman" pitchFamily="18" charset="0"/>
                <a:cs typeface="Times New Roman" pitchFamily="18" charset="0"/>
              </a:rPr>
              <a:t>языгыз</a:t>
            </a:r>
            <a:r>
              <a:rPr lang="ru-RU" sz="3100" dirty="0" smtClean="0">
                <a:solidFill>
                  <a:schemeClr val="tx1"/>
                </a:solidFill>
                <a:latin typeface="Times New Roman" pitchFamily="18" charset="0"/>
                <a:cs typeface="Times New Roman" pitchFamily="18" charset="0"/>
              </a:rPr>
              <a:t>.</a:t>
            </a:r>
            <a:br>
              <a:rPr lang="ru-RU" sz="3100" dirty="0" smtClean="0">
                <a:solidFill>
                  <a:schemeClr val="tx1"/>
                </a:solidFill>
                <a:latin typeface="Times New Roman" pitchFamily="18" charset="0"/>
                <a:cs typeface="Times New Roman" pitchFamily="18" charset="0"/>
              </a:rPr>
            </a:br>
            <a:r>
              <a:rPr lang="ru-RU" sz="3100" dirty="0">
                <a:solidFill>
                  <a:schemeClr val="tx1"/>
                </a:solidFill>
                <a:latin typeface="Times New Roman" pitchFamily="18" charset="0"/>
                <a:cs typeface="Times New Roman" pitchFamily="18" charset="0"/>
              </a:rPr>
              <a:t/>
            </a:r>
            <a:br>
              <a:rPr lang="ru-RU" sz="3100" dirty="0">
                <a:solidFill>
                  <a:schemeClr val="tx1"/>
                </a:solidFill>
                <a:latin typeface="Times New Roman" pitchFamily="18" charset="0"/>
                <a:cs typeface="Times New Roman" pitchFamily="18" charset="0"/>
              </a:rPr>
            </a:br>
            <a:r>
              <a:rPr lang="ru-RU" sz="3100" dirty="0">
                <a:solidFill>
                  <a:schemeClr val="tx1"/>
                </a:solidFill>
                <a:latin typeface="Times New Roman" pitchFamily="18" charset="0"/>
                <a:cs typeface="Times New Roman" pitchFamily="18" charset="0"/>
              </a:rPr>
              <a:t>3. </a:t>
            </a:r>
            <a:r>
              <a:rPr lang="ru-RU" sz="3100" dirty="0" err="1">
                <a:solidFill>
                  <a:schemeClr val="tx1"/>
                </a:solidFill>
                <a:latin typeface="Times New Roman" pitchFamily="18" charset="0"/>
                <a:cs typeface="Times New Roman" pitchFamily="18" charset="0"/>
              </a:rPr>
              <a:t>К.Насыйриның</a:t>
            </a:r>
            <a:r>
              <a:rPr lang="ru-RU" sz="3100" dirty="0">
                <a:solidFill>
                  <a:schemeClr val="tx1"/>
                </a:solidFill>
                <a:latin typeface="Times New Roman" pitchFamily="18" charset="0"/>
                <a:cs typeface="Times New Roman" pitchFamily="18" charset="0"/>
              </a:rPr>
              <a:t> “</a:t>
            </a:r>
            <a:r>
              <a:rPr lang="ru-RU" sz="3100" dirty="0" err="1">
                <a:solidFill>
                  <a:schemeClr val="tx1"/>
                </a:solidFill>
                <a:latin typeface="Times New Roman" pitchFamily="18" charset="0"/>
                <a:cs typeface="Times New Roman" pitchFamily="18" charset="0"/>
              </a:rPr>
              <a:t>Комсыз</a:t>
            </a:r>
            <a:r>
              <a:rPr lang="ru-RU" sz="3100" dirty="0">
                <a:solidFill>
                  <a:schemeClr val="tx1"/>
                </a:solidFill>
                <a:latin typeface="Times New Roman" pitchFamily="18" charset="0"/>
                <a:cs typeface="Times New Roman" pitchFamily="18" charset="0"/>
              </a:rPr>
              <a:t> </a:t>
            </a:r>
            <a:r>
              <a:rPr lang="ru-RU" sz="3100" dirty="0" err="1">
                <a:solidFill>
                  <a:schemeClr val="tx1"/>
                </a:solidFill>
                <a:latin typeface="Times New Roman" pitchFamily="18" charset="0"/>
                <a:cs typeface="Times New Roman" pitchFamily="18" charset="0"/>
              </a:rPr>
              <a:t>эт</a:t>
            </a:r>
            <a:r>
              <a:rPr lang="ru-RU" sz="3100" dirty="0">
                <a:solidFill>
                  <a:schemeClr val="tx1"/>
                </a:solidFill>
                <a:latin typeface="Times New Roman" pitchFamily="18" charset="0"/>
                <a:cs typeface="Times New Roman" pitchFamily="18" charset="0"/>
              </a:rPr>
              <a:t>” </a:t>
            </a:r>
            <a:r>
              <a:rPr lang="ru-RU" sz="3100" dirty="0" err="1">
                <a:solidFill>
                  <a:schemeClr val="tx1"/>
                </a:solidFill>
                <a:latin typeface="Times New Roman" pitchFamily="18" charset="0"/>
                <a:cs typeface="Times New Roman" pitchFamily="18" charset="0"/>
              </a:rPr>
              <a:t>әкияте</a:t>
            </a:r>
            <a:r>
              <a:rPr lang="ru-RU" sz="3100" dirty="0">
                <a:solidFill>
                  <a:schemeClr val="tx1"/>
                </a:solidFill>
                <a:latin typeface="Times New Roman" pitchFamily="18" charset="0"/>
                <a:cs typeface="Times New Roman" pitchFamily="18" charset="0"/>
              </a:rPr>
              <a:t> </a:t>
            </a:r>
            <a:r>
              <a:rPr lang="ru-RU" sz="3100" dirty="0" err="1">
                <a:solidFill>
                  <a:schemeClr val="tx1"/>
                </a:solidFill>
                <a:latin typeface="Times New Roman" pitchFamily="18" charset="0"/>
                <a:cs typeface="Times New Roman" pitchFamily="18" charset="0"/>
              </a:rPr>
              <a:t>буенча</a:t>
            </a:r>
            <a:r>
              <a:rPr lang="ru-RU" sz="3100" dirty="0">
                <a:solidFill>
                  <a:schemeClr val="tx1"/>
                </a:solidFill>
                <a:latin typeface="Times New Roman" pitchFamily="18" charset="0"/>
                <a:cs typeface="Times New Roman" pitchFamily="18" charset="0"/>
              </a:rPr>
              <a:t> </a:t>
            </a:r>
            <a:r>
              <a:rPr lang="ru-RU" sz="3100" dirty="0" err="1">
                <a:solidFill>
                  <a:schemeClr val="tx1"/>
                </a:solidFill>
                <a:latin typeface="Times New Roman" pitchFamily="18" charset="0"/>
                <a:cs typeface="Times New Roman" pitchFamily="18" charset="0"/>
              </a:rPr>
              <a:t>рәсем</a:t>
            </a:r>
            <a:r>
              <a:rPr lang="ru-RU" sz="3100" dirty="0">
                <a:solidFill>
                  <a:schemeClr val="tx1"/>
                </a:solidFill>
                <a:latin typeface="Times New Roman" pitchFamily="18" charset="0"/>
                <a:cs typeface="Times New Roman" pitchFamily="18" charset="0"/>
              </a:rPr>
              <a:t> </a:t>
            </a:r>
            <a:r>
              <a:rPr lang="ru-RU" sz="3100" dirty="0" err="1">
                <a:solidFill>
                  <a:schemeClr val="tx1"/>
                </a:solidFill>
                <a:latin typeface="Times New Roman" pitchFamily="18" charset="0"/>
                <a:cs typeface="Times New Roman" pitchFamily="18" charset="0"/>
              </a:rPr>
              <a:t>ясагыз</a:t>
            </a:r>
            <a:r>
              <a:rPr lang="ru-RU" sz="3100" dirty="0">
                <a:solidFill>
                  <a:schemeClr val="tx1"/>
                </a:solidFill>
                <a:latin typeface="Times New Roman" pitchFamily="18" charset="0"/>
                <a:cs typeface="Times New Roman" pitchFamily="18" charset="0"/>
              </a:rPr>
              <a:t>.</a:t>
            </a:r>
            <a:r>
              <a:rPr lang="ru-RU" dirty="0"/>
              <a:t/>
            </a:r>
            <a:br>
              <a:rPr lang="ru-RU" dirty="0"/>
            </a:br>
            <a:endParaRPr lang="ru-RU" dirty="0"/>
          </a:p>
        </p:txBody>
      </p:sp>
    </p:spTree>
    <p:extLst>
      <p:ext uri="{BB962C8B-B14F-4D97-AF65-F5344CB8AC3E}">
        <p14:creationId xmlns:p14="http://schemas.microsoft.com/office/powerpoint/2010/main" val="3798614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2780928"/>
            <a:ext cx="7772400" cy="1524000"/>
          </a:xfrm>
        </p:spPr>
        <p:txBody>
          <a:bodyPr/>
          <a:lstStyle/>
          <a:p>
            <a:endParaRPr lang="ru-RU" dirty="0"/>
          </a:p>
        </p:txBody>
      </p:sp>
      <p:sp>
        <p:nvSpPr>
          <p:cNvPr id="3" name="Текст 2"/>
          <p:cNvSpPr>
            <a:spLocks noGrp="1"/>
          </p:cNvSpPr>
          <p:nvPr>
            <p:ph type="body" idx="1"/>
          </p:nvPr>
        </p:nvSpPr>
        <p:spPr>
          <a:xfrm>
            <a:off x="683568" y="404664"/>
            <a:ext cx="8208912" cy="2016224"/>
          </a:xfrm>
        </p:spPr>
        <p:txBody>
          <a:bodyPr>
            <a:normAutofit fontScale="32500" lnSpcReduction="20000"/>
          </a:bodyPr>
          <a:lstStyle/>
          <a:p>
            <a:pPr lvl="0" algn="just">
              <a:lnSpc>
                <a:spcPct val="150000"/>
              </a:lnSpc>
              <a:spcAft>
                <a:spcPts val="1000"/>
              </a:spcAft>
            </a:pPr>
            <a:r>
              <a:rPr lang="tt-RU" sz="9600" b="1" dirty="0">
                <a:solidFill>
                  <a:srgbClr val="FF0000"/>
                </a:solidFill>
                <a:latin typeface="Times New Roman" pitchFamily="18" charset="0"/>
                <a:ea typeface="Calibri"/>
                <a:cs typeface="Times New Roman" pitchFamily="18" charset="0"/>
              </a:rPr>
              <a:t>Т</a:t>
            </a:r>
            <a:r>
              <a:rPr lang="tt-RU" sz="9600" b="1" dirty="0" smtClean="0">
                <a:solidFill>
                  <a:srgbClr val="FF0000"/>
                </a:solidFill>
                <a:latin typeface="Times New Roman" pitchFamily="18" charset="0"/>
                <a:ea typeface="Calibri"/>
                <a:cs typeface="Times New Roman" pitchFamily="18" charset="0"/>
              </a:rPr>
              <a:t>үбәндә </a:t>
            </a:r>
            <a:r>
              <a:rPr lang="tt-RU" sz="9600" b="1" dirty="0">
                <a:solidFill>
                  <a:srgbClr val="FF0000"/>
                </a:solidFill>
                <a:latin typeface="Times New Roman" pitchFamily="18" charset="0"/>
                <a:ea typeface="Calibri"/>
                <a:cs typeface="Times New Roman" pitchFamily="18" charset="0"/>
              </a:rPr>
              <a:t>тәкъдим ителгән рәсемнәрне игътибар белән </a:t>
            </a:r>
            <a:r>
              <a:rPr lang="tt-RU" sz="9600" b="1" dirty="0" smtClean="0">
                <a:solidFill>
                  <a:srgbClr val="FF0000"/>
                </a:solidFill>
                <a:latin typeface="Times New Roman" pitchFamily="18" charset="0"/>
                <a:ea typeface="Calibri"/>
                <a:cs typeface="Times New Roman" pitchFamily="18" charset="0"/>
              </a:rPr>
              <a:t>кара. Рәсемдә нәрсә сурәтләнгән? Алар нинди?</a:t>
            </a:r>
            <a:endParaRPr lang="ru-RU" dirty="0"/>
          </a:p>
        </p:txBody>
      </p:sp>
      <p:pic>
        <p:nvPicPr>
          <p:cNvPr id="4" name="Рисунок 3" descr="https://thumbs.dreamstime.com/b/%D0%B8%D0%B3%D1%80%D0%B0%D1%82%D1%8C-%D1%81%D0%BE%D0%B1%D0%B0%D0%BA-%D0%BA%D0%BE%D1%81%D1%82%D0%BE%D1%87%D0%BA%D0%B8-1975449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2564904"/>
            <a:ext cx="3600400" cy="29523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Рисунок 4" descr="https://thumbs.dreamstime.com/b/%D0%B6%D0%B0%D0%B4%D0%BD%D0%B0%D1%8F-%D1%81%D0%BE%D0%B1%D0%B0%D0%BA%D0%B0-%D1%81-%D0%BA%D0%BE%D1%81%D1%82%D0%BE%D1%87%D0%BA%D0%BE%D0%B9-13211882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2586037"/>
            <a:ext cx="3528392" cy="29523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362421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8328"/>
            <a:ext cx="8229600" cy="6187016"/>
          </a:xfrm>
        </p:spPr>
        <p:txBody>
          <a:bodyPr/>
          <a:lstStyle/>
          <a:p>
            <a:endParaRPr lang="ru-RU"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5" y="836712"/>
            <a:ext cx="8496944"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6073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a:xfrm>
            <a:off x="251520" y="548681"/>
            <a:ext cx="8496944" cy="1440160"/>
          </a:xfrm>
        </p:spPr>
        <p:txBody>
          <a:bodyPr>
            <a:noAutofit/>
          </a:bodyPr>
          <a:lstStyle/>
          <a:p>
            <a:r>
              <a:rPr lang="tt-RU" sz="3600" dirty="0">
                <a:solidFill>
                  <a:srgbClr val="FF0000"/>
                </a:solidFill>
                <a:latin typeface="Times New Roman"/>
                <a:ea typeface="Calibri"/>
              </a:rPr>
              <a:t>“</a:t>
            </a:r>
            <a:r>
              <a:rPr lang="tt-RU" sz="3600" b="1" dirty="0">
                <a:solidFill>
                  <a:srgbClr val="FF0000"/>
                </a:solidFill>
                <a:latin typeface="Times New Roman"/>
                <a:ea typeface="Calibri"/>
              </a:rPr>
              <a:t>Комсыз эт” әсәре буенча ясалган рәсемнәр белән танышып чык</a:t>
            </a:r>
            <a:endParaRPr lang="ru-RU" sz="3600" dirty="0">
              <a:solidFill>
                <a:srgbClr val="FF0000"/>
              </a:solidFill>
            </a:endParaRPr>
          </a:p>
        </p:txBody>
      </p:sp>
      <p:pic>
        <p:nvPicPr>
          <p:cNvPr id="4" name="Рисунок 3" descr="http://abishevaalena.ru/wp-content/uploads/2017/05/%D0%A0%D0%B8%D1%81%D1%83%D0%BD%D0%BE%D0%BA%D0%B0%D1%8B%D1%84%D0%B2%D0%B0%D0%BF%D0%B2%D1%8B%D0%BF%D0%B0%D0%B2%D0%B0%D1%8B%D0%BF%D1%8B%D1%84%D0%B21.png"/>
          <p:cNvPicPr/>
          <p:nvPr/>
        </p:nvPicPr>
        <p:blipFill rotWithShape="1">
          <a:blip r:embed="rId2">
            <a:extLst>
              <a:ext uri="{28A0092B-C50C-407E-A947-70E740481C1C}">
                <a14:useLocalDpi xmlns:a14="http://schemas.microsoft.com/office/drawing/2010/main" val="0"/>
              </a:ext>
            </a:extLst>
          </a:blip>
          <a:srcRect t="6793" b="21403"/>
          <a:stretch/>
        </p:blipFill>
        <p:spPr bwMode="auto">
          <a:xfrm>
            <a:off x="107504" y="2348284"/>
            <a:ext cx="8854649" cy="4032447"/>
          </a:xfrm>
          <a:prstGeom prst="rect">
            <a:avLst/>
          </a:prstGeom>
          <a:ln>
            <a:noFill/>
          </a:ln>
          <a:effectLst>
            <a:softEdge rad="112500"/>
          </a:effectLst>
        </p:spPr>
      </p:pic>
    </p:spTree>
    <p:extLst>
      <p:ext uri="{BB962C8B-B14F-4D97-AF65-F5344CB8AC3E}">
        <p14:creationId xmlns:p14="http://schemas.microsoft.com/office/powerpoint/2010/main" val="2879395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67744" y="1412776"/>
            <a:ext cx="6194688" cy="5184576"/>
          </a:xfrm>
        </p:spPr>
        <p:txBody>
          <a:bodyPr>
            <a:normAutofit/>
          </a:bodyPr>
          <a:lstStyle/>
          <a:p>
            <a:r>
              <a:rPr lang="tt-RU" sz="2000" dirty="0">
                <a:solidFill>
                  <a:schemeClr val="tx1"/>
                </a:solidFill>
                <a:latin typeface="Times New Roman" pitchFamily="18" charset="0"/>
                <a:cs typeface="Times New Roman" pitchFamily="18" charset="0"/>
              </a:rPr>
              <a:t>К.Насыйри Яшел Үзән районы, Югары Шырдан авылында укымышлы кешеләр гаиләсендә </a:t>
            </a:r>
            <a:r>
              <a:rPr lang="tt-RU" sz="2000" dirty="0" smtClean="0">
                <a:solidFill>
                  <a:schemeClr val="tx1"/>
                </a:solidFill>
                <a:latin typeface="Times New Roman" pitchFamily="18" charset="0"/>
                <a:cs typeface="Times New Roman" pitchFamily="18" charset="0"/>
              </a:rPr>
              <a:t>   дөньяга </a:t>
            </a:r>
            <a:r>
              <a:rPr lang="tt-RU" sz="2000" dirty="0">
                <a:solidFill>
                  <a:schemeClr val="tx1"/>
                </a:solidFill>
                <a:latin typeface="Times New Roman" pitchFamily="18" charset="0"/>
                <a:cs typeface="Times New Roman" pitchFamily="18" charset="0"/>
              </a:rPr>
              <a:t>килә. Башлангыч белемне ата- анасыннан ала. </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tt-RU" sz="2000" dirty="0">
                <a:solidFill>
                  <a:schemeClr val="tx1"/>
                </a:solidFill>
                <a:latin typeface="Times New Roman" pitchFamily="18" charset="0"/>
                <a:cs typeface="Times New Roman" pitchFamily="18" charset="0"/>
              </a:rPr>
              <a:t>  К.Насыйри әдәби эшчәнлеген мәдрәсәдә уку елларында ук башлый. Аның үзе исән вакытта 40 лап китабы дөнья күрә. Болар арасында хәтта 600 биткә җиткәннәре дә бар. Каюм баба гомер буе тырыша- тырыша сабак бирә, үз халкын белемле, тәрбияле итәргә омтыла.</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tt-RU" sz="2000" dirty="0">
                <a:solidFill>
                  <a:schemeClr val="tx1"/>
                </a:solidFill>
                <a:latin typeface="Times New Roman" pitchFamily="18" charset="0"/>
                <a:cs typeface="Times New Roman" pitchFamily="18" charset="0"/>
              </a:rPr>
              <a:t>Каюм Насыйри турында тагын да күбрәк беләсең киләме? Алайса, түбәндәге сылтама аша үтәргә киңәш итәм.</a:t>
            </a:r>
            <a:r>
              <a:rPr lang="ru-RU" sz="2000" dirty="0"/>
              <a:t/>
            </a:r>
            <a:br>
              <a:rPr lang="ru-RU" sz="2000" dirty="0"/>
            </a:br>
            <a:r>
              <a:rPr lang="tt-RU" sz="2000" u="sng" dirty="0">
                <a:solidFill>
                  <a:srgbClr val="0000FF"/>
                </a:solidFill>
                <a:latin typeface="Times New Roman"/>
                <a:ea typeface="Calibri"/>
                <a:cs typeface="Times New Roman"/>
                <a:hlinkClick r:id="rId2"/>
              </a:rPr>
              <a:t>https://sadykovavenera.ucoz.com/load/uchashhimsja/poleznye_materialy_dlja_10_11_klassov/kajum_nasyjriny_tormyshy_m_i_aty/9-1-0-21</a:t>
            </a:r>
            <a:endParaRPr lang="ru-RU" sz="2000" dirty="0"/>
          </a:p>
        </p:txBody>
      </p:sp>
      <p:sp>
        <p:nvSpPr>
          <p:cNvPr id="3" name="Текст 2"/>
          <p:cNvSpPr>
            <a:spLocks noGrp="1"/>
          </p:cNvSpPr>
          <p:nvPr>
            <p:ph type="body" idx="1"/>
          </p:nvPr>
        </p:nvSpPr>
        <p:spPr>
          <a:xfrm>
            <a:off x="499619" y="260648"/>
            <a:ext cx="8320853" cy="1656184"/>
          </a:xfrm>
        </p:spPr>
        <p:txBody>
          <a:bodyPr>
            <a:noAutofit/>
          </a:bodyPr>
          <a:lstStyle/>
          <a:p>
            <a:endParaRPr lang="tt-RU" sz="3600" dirty="0" smtClean="0">
              <a:solidFill>
                <a:srgbClr val="FF0000"/>
              </a:solidFill>
              <a:latin typeface="Times New Roman" pitchFamily="18" charset="0"/>
              <a:cs typeface="Times New Roman" pitchFamily="18" charset="0"/>
            </a:endParaRPr>
          </a:p>
          <a:p>
            <a:endParaRPr lang="tt-RU" sz="3600" dirty="0">
              <a:solidFill>
                <a:srgbClr val="FF0000"/>
              </a:solidFill>
              <a:latin typeface="Times New Roman" pitchFamily="18" charset="0"/>
              <a:cs typeface="Times New Roman" pitchFamily="18" charset="0"/>
            </a:endParaRPr>
          </a:p>
          <a:p>
            <a:r>
              <a:rPr lang="tt-RU" sz="3600" dirty="0" smtClean="0">
                <a:solidFill>
                  <a:srgbClr val="FF0000"/>
                </a:solidFill>
                <a:latin typeface="Times New Roman" pitchFamily="18" charset="0"/>
                <a:cs typeface="Times New Roman" pitchFamily="18" charset="0"/>
              </a:rPr>
              <a:t>            К.Насыйри турында белгәннәреңне ныгыт</a:t>
            </a:r>
          </a:p>
          <a:p>
            <a:endParaRPr lang="ru-RU" sz="3600" dirty="0">
              <a:solidFill>
                <a:srgbClr val="FF0000"/>
              </a:solidFill>
              <a:latin typeface="Times New Roman" pitchFamily="18" charset="0"/>
              <a:cs typeface="Times New Roman" pitchFamily="18" charset="0"/>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054" y="188640"/>
            <a:ext cx="2257348" cy="311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303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2420888"/>
            <a:ext cx="7772400" cy="3701744"/>
          </a:xfrm>
        </p:spPr>
        <p:txBody>
          <a:bodyPr>
            <a:noAutofit/>
          </a:bodyPr>
          <a:lstStyle/>
          <a:p>
            <a:pPr algn="l"/>
            <a:r>
              <a:rPr lang="ru-RU" sz="3200" dirty="0" err="1">
                <a:solidFill>
                  <a:schemeClr val="tx1"/>
                </a:solidFill>
                <a:latin typeface="Times New Roman" pitchFamily="18" charset="0"/>
                <a:cs typeface="Times New Roman" pitchFamily="18" charset="0"/>
              </a:rPr>
              <a:t>комсыз</a:t>
            </a:r>
            <a:r>
              <a:rPr lang="ru-RU" sz="3200" dirty="0">
                <a:solidFill>
                  <a:schemeClr val="tx1"/>
                </a:solidFill>
                <a:latin typeface="Times New Roman" pitchFamily="18" charset="0"/>
                <a:cs typeface="Times New Roman" pitchFamily="18" charset="0"/>
              </a:rPr>
              <a:t> – жадный</a:t>
            </a:r>
            <a:br>
              <a:rPr lang="ru-RU" sz="3200" dirty="0">
                <a:solidFill>
                  <a:schemeClr val="tx1"/>
                </a:solidFill>
                <a:latin typeface="Times New Roman" pitchFamily="18" charset="0"/>
                <a:cs typeface="Times New Roman" pitchFamily="18" charset="0"/>
              </a:rPr>
            </a:br>
            <a:r>
              <a:rPr lang="ru-RU" sz="3200" dirty="0" err="1">
                <a:solidFill>
                  <a:schemeClr val="tx1"/>
                </a:solidFill>
                <a:latin typeface="Times New Roman" pitchFamily="18" charset="0"/>
                <a:cs typeface="Times New Roman" pitchFamily="18" charset="0"/>
              </a:rPr>
              <a:t>сөяк</a:t>
            </a:r>
            <a:r>
              <a:rPr lang="ru-RU" sz="3200" dirty="0">
                <a:solidFill>
                  <a:schemeClr val="tx1"/>
                </a:solidFill>
                <a:latin typeface="Times New Roman" pitchFamily="18" charset="0"/>
                <a:cs typeface="Times New Roman" pitchFamily="18" charset="0"/>
              </a:rPr>
              <a:t> – кость</a:t>
            </a:r>
            <a:br>
              <a:rPr lang="ru-RU" sz="3200" dirty="0">
                <a:solidFill>
                  <a:schemeClr val="tx1"/>
                </a:solidFill>
                <a:latin typeface="Times New Roman" pitchFamily="18" charset="0"/>
                <a:cs typeface="Times New Roman" pitchFamily="18" charset="0"/>
              </a:rPr>
            </a:br>
            <a:r>
              <a:rPr lang="ru-RU" sz="3200" dirty="0" err="1">
                <a:solidFill>
                  <a:schemeClr val="tx1"/>
                </a:solidFill>
                <a:latin typeface="Times New Roman" pitchFamily="18" charset="0"/>
                <a:cs typeface="Times New Roman" pitchFamily="18" charset="0"/>
              </a:rPr>
              <a:t>күпер</a:t>
            </a:r>
            <a:r>
              <a:rPr lang="ru-RU" sz="3200" dirty="0">
                <a:solidFill>
                  <a:schemeClr val="tx1"/>
                </a:solidFill>
                <a:latin typeface="Times New Roman" pitchFamily="18" charset="0"/>
                <a:cs typeface="Times New Roman" pitchFamily="18" charset="0"/>
              </a:rPr>
              <a:t> – мост</a:t>
            </a:r>
            <a:br>
              <a:rPr lang="ru-RU" sz="3200" dirty="0">
                <a:solidFill>
                  <a:schemeClr val="tx1"/>
                </a:solidFill>
                <a:latin typeface="Times New Roman" pitchFamily="18" charset="0"/>
                <a:cs typeface="Times New Roman" pitchFamily="18" charset="0"/>
              </a:rPr>
            </a:br>
            <a:r>
              <a:rPr lang="ru-RU" sz="3200" dirty="0" err="1">
                <a:solidFill>
                  <a:schemeClr val="tx1"/>
                </a:solidFill>
                <a:latin typeface="Times New Roman" pitchFamily="18" charset="0"/>
                <a:cs typeface="Times New Roman" pitchFamily="18" charset="0"/>
              </a:rPr>
              <a:t>шәүлә</a:t>
            </a:r>
            <a:r>
              <a:rPr lang="ru-RU" sz="3200" dirty="0">
                <a:solidFill>
                  <a:schemeClr val="tx1"/>
                </a:solidFill>
                <a:latin typeface="Times New Roman" pitchFamily="18" charset="0"/>
                <a:cs typeface="Times New Roman" pitchFamily="18" charset="0"/>
              </a:rPr>
              <a:t> - тень</a:t>
            </a:r>
            <a:br>
              <a:rPr lang="ru-RU" sz="3200" dirty="0">
                <a:solidFill>
                  <a:schemeClr val="tx1"/>
                </a:solidFill>
                <a:latin typeface="Times New Roman" pitchFamily="18" charset="0"/>
                <a:cs typeface="Times New Roman" pitchFamily="18" charset="0"/>
              </a:rPr>
            </a:br>
            <a:r>
              <a:rPr lang="ru-RU" sz="3200" dirty="0" err="1">
                <a:solidFill>
                  <a:schemeClr val="tx1"/>
                </a:solidFill>
                <a:latin typeface="Times New Roman" pitchFamily="18" charset="0"/>
                <a:cs typeface="Times New Roman" pitchFamily="18" charset="0"/>
              </a:rPr>
              <a:t>суга</a:t>
            </a:r>
            <a:r>
              <a:rPr lang="ru-RU" sz="3200" dirty="0">
                <a:solidFill>
                  <a:schemeClr val="tx1"/>
                </a:solidFill>
                <a:latin typeface="Times New Roman" pitchFamily="18" charset="0"/>
                <a:cs typeface="Times New Roman" pitchFamily="18" charset="0"/>
              </a:rPr>
              <a:t> </a:t>
            </a:r>
            <a:r>
              <a:rPr lang="ru-RU" sz="3200" dirty="0" err="1">
                <a:solidFill>
                  <a:schemeClr val="tx1"/>
                </a:solidFill>
                <a:latin typeface="Times New Roman" pitchFamily="18" charset="0"/>
                <a:cs typeface="Times New Roman" pitchFamily="18" charset="0"/>
              </a:rPr>
              <a:t>сикерде</a:t>
            </a:r>
            <a:r>
              <a:rPr lang="ru-RU" sz="3200" dirty="0">
                <a:solidFill>
                  <a:schemeClr val="tx1"/>
                </a:solidFill>
                <a:latin typeface="Times New Roman" pitchFamily="18" charset="0"/>
                <a:cs typeface="Times New Roman" pitchFamily="18" charset="0"/>
              </a:rPr>
              <a:t> – прыгнул в воду</a:t>
            </a:r>
            <a:br>
              <a:rPr lang="ru-RU" sz="3200" dirty="0">
                <a:solidFill>
                  <a:schemeClr val="tx1"/>
                </a:solidFill>
                <a:latin typeface="Times New Roman" pitchFamily="18" charset="0"/>
                <a:cs typeface="Times New Roman" pitchFamily="18" charset="0"/>
              </a:rPr>
            </a:br>
            <a:r>
              <a:rPr lang="ru-RU" sz="3200" dirty="0">
                <a:solidFill>
                  <a:schemeClr val="tx1"/>
                </a:solidFill>
                <a:latin typeface="Times New Roman" pitchFamily="18" charset="0"/>
                <a:cs typeface="Times New Roman" pitchFamily="18" charset="0"/>
              </a:rPr>
              <a:t>су </a:t>
            </a:r>
            <a:r>
              <a:rPr lang="ru-RU" sz="3200" dirty="0" err="1">
                <a:solidFill>
                  <a:schemeClr val="tx1"/>
                </a:solidFill>
                <a:latin typeface="Times New Roman" pitchFamily="18" charset="0"/>
                <a:cs typeface="Times New Roman" pitchFamily="18" charset="0"/>
              </a:rPr>
              <a:t>төбенә</a:t>
            </a:r>
            <a:r>
              <a:rPr lang="ru-RU" sz="3200" dirty="0">
                <a:solidFill>
                  <a:schemeClr val="tx1"/>
                </a:solidFill>
                <a:latin typeface="Times New Roman" pitchFamily="18" charset="0"/>
                <a:cs typeface="Times New Roman" pitchFamily="18" charset="0"/>
              </a:rPr>
              <a:t> </a:t>
            </a:r>
            <a:r>
              <a:rPr lang="ru-RU" sz="3200" dirty="0" err="1">
                <a:solidFill>
                  <a:schemeClr val="tx1"/>
                </a:solidFill>
                <a:latin typeface="Times New Roman" pitchFamily="18" charset="0"/>
                <a:cs typeface="Times New Roman" pitchFamily="18" charset="0"/>
              </a:rPr>
              <a:t>китү</a:t>
            </a:r>
            <a:r>
              <a:rPr lang="ru-RU" sz="3200" dirty="0">
                <a:solidFill>
                  <a:schemeClr val="tx1"/>
                </a:solidFill>
                <a:latin typeface="Times New Roman" pitchFamily="18" charset="0"/>
                <a:cs typeface="Times New Roman" pitchFamily="18" charset="0"/>
              </a:rPr>
              <a:t>- оказаться под водой</a:t>
            </a:r>
            <a:br>
              <a:rPr lang="ru-RU" sz="3200" dirty="0">
                <a:solidFill>
                  <a:schemeClr val="tx1"/>
                </a:solidFill>
                <a:latin typeface="Times New Roman" pitchFamily="18" charset="0"/>
                <a:cs typeface="Times New Roman" pitchFamily="18" charset="0"/>
              </a:rPr>
            </a:br>
            <a:endParaRPr lang="ru-RU" sz="3200" dirty="0">
              <a:solidFill>
                <a:schemeClr val="tx1"/>
              </a:solidFill>
              <a:latin typeface="Times New Roman" pitchFamily="18" charset="0"/>
              <a:cs typeface="Times New Roman" pitchFamily="18" charset="0"/>
            </a:endParaRPr>
          </a:p>
        </p:txBody>
      </p:sp>
      <p:sp>
        <p:nvSpPr>
          <p:cNvPr id="3" name="Текст 2"/>
          <p:cNvSpPr>
            <a:spLocks noGrp="1"/>
          </p:cNvSpPr>
          <p:nvPr>
            <p:ph type="body" idx="1"/>
          </p:nvPr>
        </p:nvSpPr>
        <p:spPr>
          <a:xfrm>
            <a:off x="1331640" y="692696"/>
            <a:ext cx="6417734" cy="939801"/>
          </a:xfrm>
        </p:spPr>
        <p:txBody>
          <a:bodyPr>
            <a:noAutofit/>
          </a:bodyPr>
          <a:lstStyle/>
          <a:p>
            <a:r>
              <a:rPr lang="tt-RU" sz="6000" dirty="0" smtClean="0">
                <a:solidFill>
                  <a:srgbClr val="FF0000"/>
                </a:solidFill>
                <a:latin typeface="Times New Roman" pitchFamily="18" charset="0"/>
                <a:cs typeface="Times New Roman" pitchFamily="18" charset="0"/>
              </a:rPr>
              <a:t>Сүзлек эше</a:t>
            </a:r>
            <a:endParaRPr lang="ru-RU" sz="60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9034431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772816"/>
            <a:ext cx="8784976" cy="4824536"/>
          </a:xfrm>
        </p:spPr>
        <p:txBody>
          <a:bodyPr>
            <a:normAutofit fontScale="90000"/>
          </a:bodyPr>
          <a:lstStyle/>
          <a:p>
            <a:r>
              <a:rPr lang="tt-RU" sz="4000" dirty="0">
                <a:solidFill>
                  <a:schemeClr val="tx1"/>
                </a:solidFill>
                <a:latin typeface="Times New Roman" pitchFamily="18" charset="0"/>
                <a:cs typeface="Times New Roman" pitchFamily="18" charset="0"/>
              </a:rPr>
              <a:t>-Рәсемдә нинди хайван сурәтләнгән? </a:t>
            </a:r>
            <a:r>
              <a:rPr lang="ru-RU" sz="4000" dirty="0">
                <a:solidFill>
                  <a:schemeClr val="tx1"/>
                </a:solidFill>
                <a:latin typeface="Times New Roman" pitchFamily="18" charset="0"/>
                <a:cs typeface="Times New Roman" pitchFamily="18" charset="0"/>
              </a:rPr>
              <a:t/>
            </a:r>
            <a:br>
              <a:rPr lang="ru-RU" sz="4000" dirty="0">
                <a:solidFill>
                  <a:schemeClr val="tx1"/>
                </a:solidFill>
                <a:latin typeface="Times New Roman" pitchFamily="18" charset="0"/>
                <a:cs typeface="Times New Roman" pitchFamily="18" charset="0"/>
              </a:rPr>
            </a:br>
            <a:r>
              <a:rPr lang="tt-RU" sz="4000" dirty="0">
                <a:solidFill>
                  <a:schemeClr val="tx1"/>
                </a:solidFill>
                <a:latin typeface="Times New Roman" pitchFamily="18" charset="0"/>
                <a:cs typeface="Times New Roman" pitchFamily="18" charset="0"/>
              </a:rPr>
              <a:t>-Эт нәрсәдән чыгып бара? </a:t>
            </a:r>
            <a:r>
              <a:rPr lang="ru-RU" sz="4000" dirty="0">
                <a:solidFill>
                  <a:schemeClr val="tx1"/>
                </a:solidFill>
                <a:latin typeface="Times New Roman" pitchFamily="18" charset="0"/>
                <a:cs typeface="Times New Roman" pitchFamily="18" charset="0"/>
              </a:rPr>
              <a:t/>
            </a:r>
            <a:br>
              <a:rPr lang="ru-RU" sz="4000" dirty="0">
                <a:solidFill>
                  <a:schemeClr val="tx1"/>
                </a:solidFill>
                <a:latin typeface="Times New Roman" pitchFamily="18" charset="0"/>
                <a:cs typeface="Times New Roman" pitchFamily="18" charset="0"/>
              </a:rPr>
            </a:br>
            <a:r>
              <a:rPr lang="tt-RU" sz="4000" dirty="0">
                <a:solidFill>
                  <a:schemeClr val="tx1"/>
                </a:solidFill>
                <a:latin typeface="Times New Roman" pitchFamily="18" charset="0"/>
                <a:cs typeface="Times New Roman" pitchFamily="18" charset="0"/>
              </a:rPr>
              <a:t>-Суда күренгән эт нинди була?  </a:t>
            </a:r>
            <a:r>
              <a:rPr lang="ru-RU" sz="4000" dirty="0">
                <a:solidFill>
                  <a:schemeClr val="tx1"/>
                </a:solidFill>
                <a:latin typeface="Times New Roman" pitchFamily="18" charset="0"/>
                <a:cs typeface="Times New Roman" pitchFamily="18" charset="0"/>
              </a:rPr>
              <a:t/>
            </a:r>
            <a:br>
              <a:rPr lang="ru-RU" sz="4000" dirty="0">
                <a:solidFill>
                  <a:schemeClr val="tx1"/>
                </a:solidFill>
                <a:latin typeface="Times New Roman" pitchFamily="18" charset="0"/>
                <a:cs typeface="Times New Roman" pitchFamily="18" charset="0"/>
              </a:rPr>
            </a:br>
            <a:r>
              <a:rPr lang="tt-RU" sz="4000" dirty="0">
                <a:solidFill>
                  <a:schemeClr val="tx1"/>
                </a:solidFill>
                <a:latin typeface="Times New Roman" pitchFamily="18" charset="0"/>
                <a:cs typeface="Times New Roman" pitchFamily="18" charset="0"/>
              </a:rPr>
              <a:t>-Суда күренгән эт нишли? </a:t>
            </a:r>
            <a:r>
              <a:rPr lang="ru-RU" sz="4000" dirty="0">
                <a:solidFill>
                  <a:schemeClr val="tx1"/>
                </a:solidFill>
                <a:latin typeface="Times New Roman" pitchFamily="18" charset="0"/>
                <a:cs typeface="Times New Roman" pitchFamily="18" charset="0"/>
              </a:rPr>
              <a:t/>
            </a:r>
            <a:br>
              <a:rPr lang="ru-RU" sz="4000" dirty="0">
                <a:solidFill>
                  <a:schemeClr val="tx1"/>
                </a:solidFill>
                <a:latin typeface="Times New Roman" pitchFamily="18" charset="0"/>
                <a:cs typeface="Times New Roman" pitchFamily="18" charset="0"/>
              </a:rPr>
            </a:br>
            <a:r>
              <a:rPr lang="tt-RU" sz="4000" dirty="0">
                <a:solidFill>
                  <a:schemeClr val="tx1"/>
                </a:solidFill>
                <a:latin typeface="Times New Roman" pitchFamily="18" charset="0"/>
                <a:cs typeface="Times New Roman" pitchFamily="18" charset="0"/>
              </a:rPr>
              <a:t>-Эт суга ничек карый? </a:t>
            </a:r>
            <a:r>
              <a:rPr lang="ru-RU" sz="4000" dirty="0">
                <a:solidFill>
                  <a:schemeClr val="tx1"/>
                </a:solidFill>
                <a:latin typeface="Times New Roman" pitchFamily="18" charset="0"/>
                <a:cs typeface="Times New Roman" pitchFamily="18" charset="0"/>
              </a:rPr>
              <a:t/>
            </a:r>
            <a:br>
              <a:rPr lang="ru-RU" sz="4000" dirty="0">
                <a:solidFill>
                  <a:schemeClr val="tx1"/>
                </a:solidFill>
                <a:latin typeface="Times New Roman" pitchFamily="18" charset="0"/>
                <a:cs typeface="Times New Roman" pitchFamily="18" charset="0"/>
              </a:rPr>
            </a:br>
            <a:r>
              <a:rPr lang="tt-RU" sz="4000" dirty="0">
                <a:solidFill>
                  <a:schemeClr val="tx1"/>
                </a:solidFill>
                <a:latin typeface="Times New Roman" pitchFamily="18" charset="0"/>
                <a:cs typeface="Times New Roman" pitchFamily="18" charset="0"/>
              </a:rPr>
              <a:t>-Этнең сөяге нинди төстә? </a:t>
            </a:r>
            <a:r>
              <a:rPr lang="ru-RU" sz="4000" dirty="0">
                <a:solidFill>
                  <a:schemeClr val="tx1"/>
                </a:solidFill>
                <a:latin typeface="Times New Roman" pitchFamily="18" charset="0"/>
                <a:cs typeface="Times New Roman" pitchFamily="18" charset="0"/>
              </a:rPr>
              <a:t/>
            </a:r>
            <a:br>
              <a:rPr lang="ru-RU" sz="4000" dirty="0">
                <a:solidFill>
                  <a:schemeClr val="tx1"/>
                </a:solidFill>
                <a:latin typeface="Times New Roman" pitchFamily="18" charset="0"/>
                <a:cs typeface="Times New Roman" pitchFamily="18" charset="0"/>
              </a:rPr>
            </a:br>
            <a:r>
              <a:rPr lang="tt-RU" sz="4000" dirty="0">
                <a:solidFill>
                  <a:schemeClr val="tx1"/>
                </a:solidFill>
                <a:latin typeface="Times New Roman" pitchFamily="18" charset="0"/>
                <a:cs typeface="Times New Roman" pitchFamily="18" charset="0"/>
              </a:rPr>
              <a:t>-Күпердән эткә ни була? </a:t>
            </a:r>
            <a:r>
              <a:rPr lang="ru-RU" sz="4000" dirty="0">
                <a:solidFill>
                  <a:schemeClr val="tx1"/>
                </a:solidFill>
                <a:latin typeface="Times New Roman" pitchFamily="18" charset="0"/>
                <a:cs typeface="Times New Roman" pitchFamily="18" charset="0"/>
              </a:rPr>
              <a:t/>
            </a:r>
            <a:br>
              <a:rPr lang="ru-RU" sz="4000" dirty="0">
                <a:solidFill>
                  <a:schemeClr val="tx1"/>
                </a:solidFill>
                <a:latin typeface="Times New Roman" pitchFamily="18" charset="0"/>
                <a:cs typeface="Times New Roman" pitchFamily="18" charset="0"/>
              </a:rPr>
            </a:br>
            <a:r>
              <a:rPr lang="tt-RU" sz="4000" dirty="0">
                <a:solidFill>
                  <a:schemeClr val="tx1"/>
                </a:solidFill>
                <a:latin typeface="Times New Roman" pitchFamily="18" charset="0"/>
                <a:cs typeface="Times New Roman" pitchFamily="18" charset="0"/>
              </a:rPr>
              <a:t>- Этнең сөягенә суда ни була? </a:t>
            </a:r>
            <a:r>
              <a:rPr lang="ru-RU" sz="4000" dirty="0"/>
              <a:t/>
            </a:r>
            <a:br>
              <a:rPr lang="ru-RU" sz="4000" dirty="0"/>
            </a:br>
            <a:r>
              <a:rPr lang="ru-RU" sz="4000" dirty="0">
                <a:latin typeface="Calibri"/>
                <a:ea typeface="Calibri"/>
                <a:cs typeface="Times New Roman"/>
              </a:rPr>
              <a:t/>
            </a:r>
            <a:br>
              <a:rPr lang="ru-RU" sz="4000" dirty="0">
                <a:latin typeface="Calibri"/>
                <a:ea typeface="Calibri"/>
                <a:cs typeface="Times New Roman"/>
              </a:rPr>
            </a:br>
            <a:endParaRPr lang="ru-RU" dirty="0"/>
          </a:p>
        </p:txBody>
      </p:sp>
      <p:sp>
        <p:nvSpPr>
          <p:cNvPr id="3" name="Текст 2"/>
          <p:cNvSpPr>
            <a:spLocks noGrp="1"/>
          </p:cNvSpPr>
          <p:nvPr>
            <p:ph type="body" idx="1"/>
          </p:nvPr>
        </p:nvSpPr>
        <p:spPr>
          <a:xfrm>
            <a:off x="395536" y="476672"/>
            <a:ext cx="8424936" cy="1080120"/>
          </a:xfrm>
        </p:spPr>
        <p:txBody>
          <a:bodyPr>
            <a:noAutofit/>
          </a:bodyPr>
          <a:lstStyle/>
          <a:p>
            <a:pPr>
              <a:lnSpc>
                <a:spcPct val="150000"/>
              </a:lnSpc>
              <a:spcAft>
                <a:spcPts val="1000"/>
              </a:spcAft>
            </a:pPr>
            <a:r>
              <a:rPr lang="tt-RU" sz="2800" b="1" dirty="0">
                <a:latin typeface="Times New Roman" pitchFamily="18" charset="0"/>
                <a:ea typeface="Calibri"/>
                <a:cs typeface="Times New Roman" pitchFamily="18" charset="0"/>
              </a:rPr>
              <a:t> </a:t>
            </a:r>
            <a:r>
              <a:rPr lang="tt-RU" sz="2800" b="1" dirty="0">
                <a:solidFill>
                  <a:srgbClr val="FF0000"/>
                </a:solidFill>
                <a:latin typeface="Times New Roman" pitchFamily="18" charset="0"/>
                <a:ea typeface="Calibri"/>
                <a:cs typeface="Times New Roman" pitchFamily="18" charset="0"/>
              </a:rPr>
              <a:t>balarf.ru сайтында бирелгән биремнәрне үтә. </a:t>
            </a:r>
            <a:endParaRPr lang="ru-RU" sz="2800" dirty="0">
              <a:solidFill>
                <a:srgbClr val="FF0000"/>
              </a:solidFill>
              <a:latin typeface="Times New Roman" pitchFamily="18" charset="0"/>
              <a:ea typeface="Calibri"/>
              <a:cs typeface="Times New Roman" pitchFamily="18" charset="0"/>
            </a:endParaRPr>
          </a:p>
          <a:p>
            <a:r>
              <a:rPr lang="tt-RU" sz="2800" u="sng" dirty="0" smtClean="0">
                <a:solidFill>
                  <a:srgbClr val="FF0000"/>
                </a:solidFill>
                <a:latin typeface="Times New Roman" pitchFamily="18" charset="0"/>
                <a:ea typeface="Times New Roman"/>
                <a:cs typeface="Times New Roman" pitchFamily="18" charset="0"/>
                <a:hlinkClick r:id="rId2"/>
              </a:rPr>
              <a:t>http</a:t>
            </a:r>
            <a:r>
              <a:rPr lang="tt-RU" sz="2800" u="sng" dirty="0">
                <a:solidFill>
                  <a:srgbClr val="FF0000"/>
                </a:solidFill>
                <a:latin typeface="Times New Roman" pitchFamily="18" charset="0"/>
                <a:ea typeface="Times New Roman"/>
                <a:cs typeface="Times New Roman" pitchFamily="18" charset="0"/>
                <a:hlinkClick r:id="rId2"/>
              </a:rPr>
              <a:t>://</a:t>
            </a:r>
            <a:r>
              <a:rPr lang="tt-RU" sz="2800" u="sng" dirty="0" smtClean="0">
                <a:solidFill>
                  <a:srgbClr val="FF0000"/>
                </a:solidFill>
                <a:latin typeface="Times New Roman" pitchFamily="18" charset="0"/>
                <a:ea typeface="Times New Roman"/>
                <a:cs typeface="Times New Roman" pitchFamily="18" charset="0"/>
                <a:hlinkClick r:id="rId2"/>
              </a:rPr>
              <a:t>balarf.ru/ipad/library.html?id=69</a:t>
            </a:r>
            <a:r>
              <a:rPr lang="tt-RU" sz="2800" u="sng" dirty="0" smtClean="0">
                <a:solidFill>
                  <a:srgbClr val="FF0000"/>
                </a:solidFill>
                <a:latin typeface="Times New Roman" pitchFamily="18" charset="0"/>
                <a:ea typeface="Times New Roman"/>
                <a:cs typeface="Times New Roman" pitchFamily="18" charset="0"/>
              </a:rPr>
              <a:t> </a:t>
            </a:r>
            <a:endParaRPr lang="ru-RU" sz="28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969265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340768"/>
            <a:ext cx="8564488" cy="4968552"/>
          </a:xfrm>
        </p:spPr>
        <p:txBody>
          <a:bodyPr/>
          <a:lstStyle/>
          <a:p>
            <a:r>
              <a:rPr lang="tt-RU" sz="3600" dirty="0">
                <a:solidFill>
                  <a:prstClr val="black"/>
                </a:solidFill>
                <a:latin typeface="Times New Roman" pitchFamily="18" charset="0"/>
                <a:cs typeface="Times New Roman" pitchFamily="18" charset="0"/>
              </a:rPr>
              <a:t>-Рәсемдә нинди хайван сурәтләнгән? </a:t>
            </a:r>
            <a:r>
              <a:rPr lang="ru-RU" sz="3600" dirty="0">
                <a:solidFill>
                  <a:prstClr val="black"/>
                </a:solidFill>
                <a:latin typeface="Times New Roman" pitchFamily="18" charset="0"/>
                <a:cs typeface="Times New Roman" pitchFamily="18" charset="0"/>
              </a:rPr>
              <a:t/>
            </a:r>
            <a:br>
              <a:rPr lang="ru-RU" sz="3600" dirty="0">
                <a:solidFill>
                  <a:prstClr val="black"/>
                </a:solidFill>
                <a:latin typeface="Times New Roman" pitchFamily="18" charset="0"/>
                <a:cs typeface="Times New Roman" pitchFamily="18" charset="0"/>
              </a:rPr>
            </a:br>
            <a:r>
              <a:rPr lang="tt-RU" sz="3600" dirty="0">
                <a:solidFill>
                  <a:prstClr val="black"/>
                </a:solidFill>
                <a:latin typeface="Times New Roman" pitchFamily="18" charset="0"/>
                <a:cs typeface="Times New Roman" pitchFamily="18" charset="0"/>
              </a:rPr>
              <a:t>-Эт нәрсәдән чыгып бара? </a:t>
            </a:r>
            <a:r>
              <a:rPr lang="ru-RU" sz="3600" dirty="0">
                <a:solidFill>
                  <a:prstClr val="black"/>
                </a:solidFill>
                <a:latin typeface="Times New Roman" pitchFamily="18" charset="0"/>
                <a:cs typeface="Times New Roman" pitchFamily="18" charset="0"/>
              </a:rPr>
              <a:t/>
            </a:r>
            <a:br>
              <a:rPr lang="ru-RU" sz="3600" dirty="0">
                <a:solidFill>
                  <a:prstClr val="black"/>
                </a:solidFill>
                <a:latin typeface="Times New Roman" pitchFamily="18" charset="0"/>
                <a:cs typeface="Times New Roman" pitchFamily="18" charset="0"/>
              </a:rPr>
            </a:br>
            <a:r>
              <a:rPr lang="tt-RU" sz="3600" dirty="0">
                <a:solidFill>
                  <a:prstClr val="black"/>
                </a:solidFill>
                <a:latin typeface="Times New Roman" pitchFamily="18" charset="0"/>
                <a:cs typeface="Times New Roman" pitchFamily="18" charset="0"/>
              </a:rPr>
              <a:t>-Суда күренгән эт нинди була?  </a:t>
            </a:r>
            <a:r>
              <a:rPr lang="ru-RU" sz="3600" dirty="0">
                <a:solidFill>
                  <a:prstClr val="black"/>
                </a:solidFill>
                <a:latin typeface="Times New Roman" pitchFamily="18" charset="0"/>
                <a:cs typeface="Times New Roman" pitchFamily="18" charset="0"/>
              </a:rPr>
              <a:t/>
            </a:r>
            <a:br>
              <a:rPr lang="ru-RU" sz="3600" dirty="0">
                <a:solidFill>
                  <a:prstClr val="black"/>
                </a:solidFill>
                <a:latin typeface="Times New Roman" pitchFamily="18" charset="0"/>
                <a:cs typeface="Times New Roman" pitchFamily="18" charset="0"/>
              </a:rPr>
            </a:br>
            <a:r>
              <a:rPr lang="tt-RU" sz="3600" dirty="0">
                <a:solidFill>
                  <a:prstClr val="black"/>
                </a:solidFill>
                <a:latin typeface="Times New Roman" pitchFamily="18" charset="0"/>
                <a:cs typeface="Times New Roman" pitchFamily="18" charset="0"/>
              </a:rPr>
              <a:t>-Суда күренгән эт нишли? </a:t>
            </a:r>
            <a:r>
              <a:rPr lang="ru-RU" sz="3600" dirty="0">
                <a:solidFill>
                  <a:prstClr val="black"/>
                </a:solidFill>
                <a:latin typeface="Times New Roman" pitchFamily="18" charset="0"/>
                <a:cs typeface="Times New Roman" pitchFamily="18" charset="0"/>
              </a:rPr>
              <a:t/>
            </a:r>
            <a:br>
              <a:rPr lang="ru-RU" sz="3600" dirty="0">
                <a:solidFill>
                  <a:prstClr val="black"/>
                </a:solidFill>
                <a:latin typeface="Times New Roman" pitchFamily="18" charset="0"/>
                <a:cs typeface="Times New Roman" pitchFamily="18" charset="0"/>
              </a:rPr>
            </a:br>
            <a:r>
              <a:rPr lang="tt-RU" sz="3600" dirty="0">
                <a:solidFill>
                  <a:prstClr val="black"/>
                </a:solidFill>
                <a:latin typeface="Times New Roman" pitchFamily="18" charset="0"/>
                <a:cs typeface="Times New Roman" pitchFamily="18" charset="0"/>
              </a:rPr>
              <a:t>-Эт суга ничек карый? </a:t>
            </a:r>
            <a:r>
              <a:rPr lang="ru-RU" sz="3600" dirty="0">
                <a:solidFill>
                  <a:prstClr val="black"/>
                </a:solidFill>
                <a:latin typeface="Times New Roman" pitchFamily="18" charset="0"/>
                <a:cs typeface="Times New Roman" pitchFamily="18" charset="0"/>
              </a:rPr>
              <a:t/>
            </a:r>
            <a:br>
              <a:rPr lang="ru-RU" sz="3600" dirty="0">
                <a:solidFill>
                  <a:prstClr val="black"/>
                </a:solidFill>
                <a:latin typeface="Times New Roman" pitchFamily="18" charset="0"/>
                <a:cs typeface="Times New Roman" pitchFamily="18" charset="0"/>
              </a:rPr>
            </a:br>
            <a:r>
              <a:rPr lang="tt-RU" sz="3600" dirty="0">
                <a:solidFill>
                  <a:prstClr val="black"/>
                </a:solidFill>
                <a:latin typeface="Times New Roman" pitchFamily="18" charset="0"/>
                <a:cs typeface="Times New Roman" pitchFamily="18" charset="0"/>
              </a:rPr>
              <a:t>-Этнең сөяге нинди төстә? </a:t>
            </a:r>
            <a:r>
              <a:rPr lang="ru-RU" sz="3600" dirty="0">
                <a:solidFill>
                  <a:prstClr val="black"/>
                </a:solidFill>
                <a:latin typeface="Times New Roman" pitchFamily="18" charset="0"/>
                <a:cs typeface="Times New Roman" pitchFamily="18" charset="0"/>
              </a:rPr>
              <a:t/>
            </a:r>
            <a:br>
              <a:rPr lang="ru-RU" sz="3600" dirty="0">
                <a:solidFill>
                  <a:prstClr val="black"/>
                </a:solidFill>
                <a:latin typeface="Times New Roman" pitchFamily="18" charset="0"/>
                <a:cs typeface="Times New Roman" pitchFamily="18" charset="0"/>
              </a:rPr>
            </a:br>
            <a:r>
              <a:rPr lang="tt-RU" sz="3600" dirty="0">
                <a:solidFill>
                  <a:prstClr val="black"/>
                </a:solidFill>
                <a:latin typeface="Times New Roman" pitchFamily="18" charset="0"/>
                <a:cs typeface="Times New Roman" pitchFamily="18" charset="0"/>
              </a:rPr>
              <a:t>-Күпердән эткә ни була? </a:t>
            </a:r>
            <a:r>
              <a:rPr lang="ru-RU" sz="3600" dirty="0">
                <a:solidFill>
                  <a:prstClr val="black"/>
                </a:solidFill>
                <a:latin typeface="Times New Roman" pitchFamily="18" charset="0"/>
                <a:cs typeface="Times New Roman" pitchFamily="18" charset="0"/>
              </a:rPr>
              <a:t/>
            </a:r>
            <a:br>
              <a:rPr lang="ru-RU" sz="3600" dirty="0">
                <a:solidFill>
                  <a:prstClr val="black"/>
                </a:solidFill>
                <a:latin typeface="Times New Roman" pitchFamily="18" charset="0"/>
                <a:cs typeface="Times New Roman" pitchFamily="18" charset="0"/>
              </a:rPr>
            </a:br>
            <a:r>
              <a:rPr lang="tt-RU" sz="3600" dirty="0">
                <a:solidFill>
                  <a:prstClr val="black"/>
                </a:solidFill>
                <a:latin typeface="Times New Roman" pitchFamily="18" charset="0"/>
                <a:cs typeface="Times New Roman" pitchFamily="18" charset="0"/>
              </a:rPr>
              <a:t>- Этнең сөягенә суда ни була?</a:t>
            </a:r>
            <a:endParaRPr lang="ru-RU" dirty="0"/>
          </a:p>
        </p:txBody>
      </p:sp>
      <p:sp>
        <p:nvSpPr>
          <p:cNvPr id="3" name="Текст 2"/>
          <p:cNvSpPr>
            <a:spLocks noGrp="1"/>
          </p:cNvSpPr>
          <p:nvPr>
            <p:ph type="body" idx="1"/>
          </p:nvPr>
        </p:nvSpPr>
        <p:spPr>
          <a:xfrm>
            <a:off x="1331640" y="332656"/>
            <a:ext cx="6417734" cy="939801"/>
          </a:xfrm>
        </p:spPr>
        <p:txBody>
          <a:bodyPr>
            <a:normAutofit/>
          </a:bodyPr>
          <a:lstStyle/>
          <a:p>
            <a:r>
              <a:rPr lang="tt-RU" sz="4000" dirty="0" smtClean="0">
                <a:solidFill>
                  <a:srgbClr val="FF0000"/>
                </a:solidFill>
                <a:latin typeface="Times New Roman" pitchFamily="18" charset="0"/>
                <a:cs typeface="Times New Roman" pitchFamily="18" charset="0"/>
              </a:rPr>
              <a:t>Җавапларынны тикшер</a:t>
            </a:r>
            <a:endParaRPr lang="ru-RU" sz="40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9602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568952" cy="6021288"/>
          </a:xfrm>
        </p:spPr>
        <p:style>
          <a:lnRef idx="2">
            <a:schemeClr val="accent6"/>
          </a:lnRef>
          <a:fillRef idx="1">
            <a:schemeClr val="lt1"/>
          </a:fillRef>
          <a:effectRef idx="0">
            <a:schemeClr val="accent6"/>
          </a:effectRef>
          <a:fontRef idx="minor">
            <a:schemeClr val="dk1"/>
          </a:fontRef>
        </p:style>
        <p:txBody>
          <a:bodyPr>
            <a:noAutofit/>
          </a:bodyPr>
          <a:lstStyle/>
          <a:p>
            <a:pPr algn="l"/>
            <a:r>
              <a:rPr lang="ru-RU" sz="2000" dirty="0" smtClean="0">
                <a:solidFill>
                  <a:schemeClr val="tx1"/>
                </a:solidFill>
                <a:latin typeface="Times New Roman" pitchFamily="18" charset="0"/>
                <a:cs typeface="Times New Roman" pitchFamily="18" charset="0"/>
              </a:rPr>
              <a:t>1.) </a:t>
            </a:r>
            <a:r>
              <a:rPr lang="ru-RU" sz="2000" dirty="0" err="1">
                <a:solidFill>
                  <a:schemeClr val="tx1"/>
                </a:solidFill>
                <a:latin typeface="Times New Roman" pitchFamily="18" charset="0"/>
                <a:cs typeface="Times New Roman" pitchFamily="18" charset="0"/>
              </a:rPr>
              <a:t>Эт</a:t>
            </a:r>
            <a:r>
              <a:rPr lang="ru-RU" sz="2000" dirty="0">
                <a:solidFill>
                  <a:schemeClr val="tx1"/>
                </a:solidFill>
                <a:latin typeface="Times New Roman" pitchFamily="18" charset="0"/>
                <a:cs typeface="Times New Roman" pitchFamily="18" charset="0"/>
              </a:rPr>
              <a:t> суда </a:t>
            </a:r>
            <a:r>
              <a:rPr lang="ru-RU" sz="2000" dirty="0" err="1">
                <a:solidFill>
                  <a:schemeClr val="tx1"/>
                </a:solidFill>
                <a:latin typeface="Times New Roman" pitchFamily="18" charset="0"/>
                <a:cs typeface="Times New Roman" pitchFamily="18" charset="0"/>
              </a:rPr>
              <a:t>нәрсә</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күрә</a:t>
            </a:r>
            <a:r>
              <a:rPr lang="ru-RU" sz="2000" dirty="0">
                <a:solidFill>
                  <a:schemeClr val="tx1"/>
                </a:solidFill>
                <a:latin typeface="Times New Roman" pitchFamily="18" charset="0"/>
                <a:cs typeface="Times New Roman" pitchFamily="18" charset="0"/>
              </a:rPr>
              <a:t>?</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кармак</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песи</a:t>
            </a:r>
            <a:r>
              <a:rPr lang="ru-RU" sz="2000" dirty="0">
                <a:solidFill>
                  <a:schemeClr val="tx1"/>
                </a:solidFill>
                <a:latin typeface="Times New Roman" pitchFamily="18" charset="0"/>
                <a:cs typeface="Times New Roman" pitchFamily="18" charset="0"/>
              </a:rPr>
              <a:t>, балык, </a:t>
            </a:r>
            <a:r>
              <a:rPr lang="ru-RU" sz="2000" dirty="0" err="1">
                <a:solidFill>
                  <a:schemeClr val="tx1"/>
                </a:solidFill>
                <a:latin typeface="Times New Roman" pitchFamily="18" charset="0"/>
                <a:cs typeface="Times New Roman" pitchFamily="18" charset="0"/>
              </a:rPr>
              <a:t>шәүлә</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2) </a:t>
            </a:r>
            <a:r>
              <a:rPr lang="ru-RU" sz="2000" dirty="0" err="1">
                <a:solidFill>
                  <a:schemeClr val="tx1"/>
                </a:solidFill>
                <a:latin typeface="Times New Roman" pitchFamily="18" charset="0"/>
                <a:cs typeface="Times New Roman" pitchFamily="18" charset="0"/>
              </a:rPr>
              <a:t>Эт</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нигә</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суга</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сикерде</a:t>
            </a:r>
            <a:r>
              <a:rPr lang="ru-RU" sz="2000" dirty="0">
                <a:solidFill>
                  <a:schemeClr val="tx1"/>
                </a:solidFill>
                <a:latin typeface="Times New Roman" pitchFamily="18" charset="0"/>
                <a:cs typeface="Times New Roman" pitchFamily="18" charset="0"/>
              </a:rPr>
              <a:t>?</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a:t>
            </a:r>
            <a:r>
              <a:rPr lang="ru-RU" sz="2000" dirty="0" err="1">
                <a:solidFill>
                  <a:schemeClr val="tx1"/>
                </a:solidFill>
                <a:latin typeface="Times New Roman" pitchFamily="18" charset="0"/>
                <a:cs typeface="Times New Roman" pitchFamily="18" charset="0"/>
              </a:rPr>
              <a:t>кызу</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булганга</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a:t>
            </a:r>
            <a:r>
              <a:rPr lang="ru-RU" sz="2000" dirty="0" err="1">
                <a:solidFill>
                  <a:schemeClr val="tx1"/>
                </a:solidFill>
                <a:latin typeface="Times New Roman" pitchFamily="18" charset="0"/>
                <a:cs typeface="Times New Roman" pitchFamily="18" charset="0"/>
              </a:rPr>
              <a:t>балыклар</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белән</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качышлы</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a:t>
            </a:r>
            <a:r>
              <a:rPr lang="ru-RU" sz="2000" dirty="0" err="1">
                <a:solidFill>
                  <a:schemeClr val="tx1"/>
                </a:solidFill>
                <a:latin typeface="Times New Roman" pitchFamily="18" charset="0"/>
                <a:cs typeface="Times New Roman" pitchFamily="18" charset="0"/>
              </a:rPr>
              <a:t>судагы</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сөякне</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эзләп</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a:t>
            </a:r>
            <a:r>
              <a:rPr lang="ru-RU" sz="2000" dirty="0" err="1">
                <a:solidFill>
                  <a:schemeClr val="tx1"/>
                </a:solidFill>
                <a:latin typeface="Times New Roman" pitchFamily="18" charset="0"/>
                <a:cs typeface="Times New Roman" pitchFamily="18" charset="0"/>
              </a:rPr>
              <a:t>икенче</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эт</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артыннан</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3) </a:t>
            </a:r>
            <a:r>
              <a:rPr lang="ru-RU" sz="2000" dirty="0" err="1">
                <a:solidFill>
                  <a:schemeClr val="tx1"/>
                </a:solidFill>
                <a:latin typeface="Times New Roman" pitchFamily="18" charset="0"/>
                <a:cs typeface="Times New Roman" pitchFamily="18" charset="0"/>
              </a:rPr>
              <a:t>Эт</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нәрсәне</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суга</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төшерә</a:t>
            </a:r>
            <a:r>
              <a:rPr lang="ru-RU" sz="2000" dirty="0">
                <a:solidFill>
                  <a:schemeClr val="tx1"/>
                </a:solidFill>
                <a:latin typeface="Times New Roman" pitchFamily="18" charset="0"/>
                <a:cs typeface="Times New Roman" pitchFamily="18" charset="0"/>
              </a:rPr>
              <a:t>?</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-тешен, </a:t>
            </a:r>
            <a:r>
              <a:rPr lang="ru-RU" sz="2000" dirty="0" err="1">
                <a:solidFill>
                  <a:schemeClr val="tx1"/>
                </a:solidFill>
                <a:latin typeface="Times New Roman" pitchFamily="18" charset="0"/>
                <a:cs typeface="Times New Roman" pitchFamily="18" charset="0"/>
              </a:rPr>
              <a:t>кармакны</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тубын</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сөякне</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4) </a:t>
            </a:r>
            <a:r>
              <a:rPr lang="ru-RU" sz="2000" dirty="0" err="1">
                <a:solidFill>
                  <a:schemeClr val="tx1"/>
                </a:solidFill>
                <a:latin typeface="Times New Roman" pitchFamily="18" charset="0"/>
                <a:cs typeface="Times New Roman" pitchFamily="18" charset="0"/>
              </a:rPr>
              <a:t>Эт</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сезгә</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ошадымы</a:t>
            </a:r>
            <a:r>
              <a:rPr lang="ru-RU" sz="2000" dirty="0">
                <a:solidFill>
                  <a:schemeClr val="tx1"/>
                </a:solidFill>
                <a:latin typeface="Times New Roman" pitchFamily="18" charset="0"/>
                <a:cs typeface="Times New Roman" pitchFamily="18" charset="0"/>
              </a:rPr>
              <a:t>?</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a:t>
            </a:r>
            <a:r>
              <a:rPr lang="ru-RU" sz="2000" dirty="0" err="1">
                <a:solidFill>
                  <a:schemeClr val="tx1"/>
                </a:solidFill>
                <a:latin typeface="Times New Roman" pitchFamily="18" charset="0"/>
                <a:cs typeface="Times New Roman" pitchFamily="18" charset="0"/>
              </a:rPr>
              <a:t>юк</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a:t>
            </a:r>
            <a:r>
              <a:rPr lang="ru-RU" sz="2000" dirty="0" err="1">
                <a:solidFill>
                  <a:schemeClr val="tx1"/>
                </a:solidFill>
                <a:latin typeface="Times New Roman" pitchFamily="18" charset="0"/>
                <a:cs typeface="Times New Roman" pitchFamily="18" charset="0"/>
              </a:rPr>
              <a:t>эт</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бик</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әйбәт</a:t>
            </a:r>
            <a:r>
              <a:rPr lang="ru-RU" sz="2000" dirty="0">
                <a:solidFill>
                  <a:schemeClr val="tx1"/>
                </a:solidFill>
                <a:latin typeface="Times New Roman" pitchFamily="18" charset="0"/>
                <a:cs typeface="Times New Roman" pitchFamily="18" charset="0"/>
              </a:rPr>
              <a:t> </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a:t>
            </a:r>
            <a:r>
              <a:rPr lang="ru-RU" sz="2000" dirty="0" err="1">
                <a:solidFill>
                  <a:schemeClr val="tx1"/>
                </a:solidFill>
                <a:latin typeface="Times New Roman" pitchFamily="18" charset="0"/>
                <a:cs typeface="Times New Roman" pitchFamily="18" charset="0"/>
              </a:rPr>
              <a:t>әйе</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a:t>
            </a:r>
            <a:r>
              <a:rPr lang="ru-RU" sz="2000" dirty="0" err="1">
                <a:solidFill>
                  <a:schemeClr val="tx1"/>
                </a:solidFill>
                <a:latin typeface="Times New Roman" pitchFamily="18" charset="0"/>
                <a:cs typeface="Times New Roman" pitchFamily="18" charset="0"/>
              </a:rPr>
              <a:t>ул</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комсыз</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5) </a:t>
            </a:r>
            <a:r>
              <a:rPr lang="ru-RU" sz="2000" dirty="0" err="1">
                <a:solidFill>
                  <a:schemeClr val="tx1"/>
                </a:solidFill>
                <a:latin typeface="Times New Roman" pitchFamily="18" charset="0"/>
                <a:cs typeface="Times New Roman" pitchFamily="18" charset="0"/>
              </a:rPr>
              <a:t>Комсызлык</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яхшы</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сыйфатмы</a:t>
            </a:r>
            <a:r>
              <a:rPr lang="ru-RU" sz="2000" dirty="0">
                <a:solidFill>
                  <a:schemeClr val="tx1"/>
                </a:solidFill>
                <a:latin typeface="Times New Roman" pitchFamily="18" charset="0"/>
                <a:cs typeface="Times New Roman" pitchFamily="18" charset="0"/>
              </a:rPr>
              <a:t>?</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-минем </a:t>
            </a:r>
            <a:r>
              <a:rPr lang="ru-RU" sz="2000" dirty="0" err="1">
                <a:solidFill>
                  <a:schemeClr val="tx1"/>
                </a:solidFill>
                <a:latin typeface="Times New Roman" pitchFamily="18" charset="0"/>
                <a:cs typeface="Times New Roman" pitchFamily="18" charset="0"/>
              </a:rPr>
              <a:t>дә</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комсыз</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буласым</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килә</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a:t>
            </a:r>
            <a:r>
              <a:rPr lang="ru-RU" sz="2000" dirty="0" err="1">
                <a:solidFill>
                  <a:schemeClr val="tx1"/>
                </a:solidFill>
                <a:latin typeface="Times New Roman" pitchFamily="18" charset="0"/>
                <a:cs typeface="Times New Roman" pitchFamily="18" charset="0"/>
              </a:rPr>
              <a:t>юк</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a:t>
            </a:r>
            <a:r>
              <a:rPr lang="ru-RU" sz="2000" dirty="0" err="1">
                <a:solidFill>
                  <a:schemeClr val="tx1"/>
                </a:solidFill>
                <a:latin typeface="Times New Roman" pitchFamily="18" charset="0"/>
                <a:cs typeface="Times New Roman" pitchFamily="18" charset="0"/>
              </a:rPr>
              <a:t>миңа</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ошый</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a:t>
            </a:r>
            <a:r>
              <a:rPr lang="ru-RU" sz="2000" dirty="0" err="1">
                <a:solidFill>
                  <a:schemeClr val="tx1"/>
                </a:solidFill>
                <a:latin typeface="Times New Roman" pitchFamily="18" charset="0"/>
                <a:cs typeface="Times New Roman" pitchFamily="18" charset="0"/>
              </a:rPr>
              <a:t>бик</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әйбәт</a:t>
            </a:r>
            <a:r>
              <a:rPr lang="ru-RU" sz="2000" dirty="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сыйфат</a:t>
            </a:r>
            <a:r>
              <a:rPr lang="ru-RU" sz="2000" dirty="0" smtClean="0">
                <a:solidFill>
                  <a:schemeClr val="tx1"/>
                </a:solidFill>
                <a:latin typeface="Times New Roman" pitchFamily="18" charset="0"/>
                <a:cs typeface="Times New Roman" pitchFamily="18" charset="0"/>
              </a:rPr>
              <a:t>   1</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endParaRPr lang="ru-RU" sz="1800" dirty="0">
              <a:solidFill>
                <a:schemeClr val="tx1"/>
              </a:solidFill>
              <a:latin typeface="Times New Roman" pitchFamily="18" charset="0"/>
              <a:cs typeface="Times New Roman" pitchFamily="18" charset="0"/>
            </a:endParaRPr>
          </a:p>
        </p:txBody>
      </p:sp>
      <p:sp>
        <p:nvSpPr>
          <p:cNvPr id="3" name="Текст 2"/>
          <p:cNvSpPr>
            <a:spLocks noGrp="1"/>
          </p:cNvSpPr>
          <p:nvPr>
            <p:ph type="body" idx="1"/>
          </p:nvPr>
        </p:nvSpPr>
        <p:spPr>
          <a:xfrm>
            <a:off x="2915816" y="620688"/>
            <a:ext cx="6417734" cy="576064"/>
          </a:xfrm>
        </p:spPr>
        <p:txBody>
          <a:bodyPr>
            <a:normAutofit fontScale="92500" lnSpcReduction="20000"/>
          </a:bodyPr>
          <a:lstStyle/>
          <a:p>
            <a:r>
              <a:rPr lang="tt-RU" sz="4000" dirty="0" smtClean="0">
                <a:solidFill>
                  <a:srgbClr val="FF0000"/>
                </a:solidFill>
                <a:latin typeface="Times New Roman" pitchFamily="18" charset="0"/>
                <a:cs typeface="Times New Roman" pitchFamily="18" charset="0"/>
              </a:rPr>
              <a:t>Тест</a:t>
            </a:r>
            <a:endParaRPr lang="ru-RU" sz="40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4757117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56</TotalTime>
  <Words>126</Words>
  <Application>Microsoft Office PowerPoint</Application>
  <PresentationFormat>Экран (4:3)</PresentationFormat>
  <Paragraphs>30</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Волна</vt:lpstr>
      <vt:lpstr>К.Насыйри “Комсыз эт”  </vt:lpstr>
      <vt:lpstr>Презентация PowerPoint</vt:lpstr>
      <vt:lpstr>Презентация PowerPoint</vt:lpstr>
      <vt:lpstr>Презентация PowerPoint</vt:lpstr>
      <vt:lpstr>К.Насыйри Яшел Үзән районы, Югары Шырдан авылында укымышлы кешеләр гаиләсендә    дөньяга килә. Башлангыч белемне ата- анасыннан ала.    К.Насыйри әдәби эшчәнлеген мәдрәсәдә уку елларында ук башлый. Аның үзе исән вакытта 40 лап китабы дөнья күрә. Болар арасында хәтта 600 биткә җиткәннәре дә бар. Каюм баба гомер буе тырыша- тырыша сабак бирә, үз халкын белемле, тәрбияле итәргә омтыла. Каюм Насыйри турында тагын да күбрәк беләсең киләме? Алайса, түбәндәге сылтама аша үтәргә киңәш итәм. https://sadykovavenera.ucoz.com/load/uchashhimsja/poleznye_materialy_dlja_10_11_klassov/kajum_nasyjriny_tormyshy_m_i_aty/9-1-0-21</vt:lpstr>
      <vt:lpstr>комсыз – жадный сөяк – кость күпер – мост шәүлә - тень суга сикерде – прыгнул в воду су төбенә китү- оказаться под водой </vt:lpstr>
      <vt:lpstr>-Рәсемдә нинди хайван сурәтләнгән?  -Эт нәрсәдән чыгып бара?  -Суда күренгән эт нинди була?   -Суда күренгән эт нишли?  -Эт суга ничек карый?  -Этнең сөяге нинди төстә?  -Күпердән эткә ни була?  - Этнең сөягенә суда ни була?   </vt:lpstr>
      <vt:lpstr>-Рәсемдә нинди хайван сурәтләнгән?  -Эт нәрсәдән чыгып бара?  -Суда күренгән эт нинди була?   -Суда күренгән эт нишли?  -Эт суга ничек карый?  -Этнең сөяге нинди төстә?  -Күпердән эткә ни була?  - Этнең сөягенә суда ни була?</vt:lpstr>
      <vt:lpstr>1.) Эт суда нәрсә күрә? - кармак, песи, балык, шәүлә 2) Эт нигә суга сикерде? -кызу булганга -балыклар белән качышлы -судагы сөякне эзләп -икенче эт артыннан 3) Эт нәрсәне суга төшерә? -тешен, кармакны, тубын, сөякне 4) Эт сезгә ошадымы? -юк -эт бик әйбәт  -әйе -ул комсыз 5) Комсызлык яхшы сыйфатмы? -минем дә комсыз буласым килә -юк -миңа ошый -бик әйбәт сыйфат   1 </vt:lpstr>
      <vt:lpstr>Бирелгән рәсемнәрне тәртип буенча урнаштыр</vt:lpstr>
      <vt:lpstr>Презентация PowerPoint</vt:lpstr>
      <vt:lpstr>1. Комсызлык яхшы сыйфатмы?   2. Комсыз булырга ярыймы?  3. Комсызлык нәрсә ул? (русчага тәрҗемәсе) 4. Бу хикәя эт турындамы, комсызлык турындамы?</vt:lpstr>
      <vt:lpstr>                      Өй эше:  Сайлап алыгыз:  1.Комсызлык турында 1 мәкаль, 1 табышмак язарга.   2. Эт турында үз фикерләрегезне языгыз.  3. К.Насыйриның “Комсыз эт” әкияте буенча рәсем ясагыз.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К.Насыйри “Комсыз эт”  </dc:title>
  <dc:creator>Марина Анатольевна</dc:creator>
  <cp:lastModifiedBy>Марина Анатольевна</cp:lastModifiedBy>
  <cp:revision>7</cp:revision>
  <dcterms:created xsi:type="dcterms:W3CDTF">2020-08-16T19:21:12Z</dcterms:created>
  <dcterms:modified xsi:type="dcterms:W3CDTF">2020-08-16T20:35:20Z</dcterms:modified>
</cp:coreProperties>
</file>