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5" r:id="rId3"/>
    <p:sldId id="266" r:id="rId4"/>
    <p:sldId id="267" r:id="rId5"/>
    <p:sldId id="268" r:id="rId6"/>
    <p:sldId id="270" r:id="rId7"/>
    <p:sldId id="261" r:id="rId8"/>
    <p:sldId id="262" r:id="rId9"/>
    <p:sldId id="259" r:id="rId10"/>
    <p:sldId id="263" r:id="rId11"/>
    <p:sldId id="271" r:id="rId12"/>
    <p:sldId id="272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050" autoAdjust="0"/>
    <p:restoredTop sz="94994" autoAdjust="0"/>
  </p:normalViewPr>
  <p:slideViewPr>
    <p:cSldViewPr>
      <p:cViewPr varScale="1">
        <p:scale>
          <a:sx n="104" d="100"/>
          <a:sy n="104" d="100"/>
        </p:scale>
        <p:origin x="-234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A75A90-1416-4E58-A1D7-EBB5F6212DA0}" type="datetimeFigureOut">
              <a:rPr lang="ru-RU" smtClean="0"/>
              <a:t>15.08.2020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345440" y="2942602"/>
            <a:ext cx="7147931" cy="24638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572652" y="2944634"/>
            <a:ext cx="1190348" cy="2459736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7712714" y="3136658"/>
            <a:ext cx="910224" cy="2075688"/>
          </a:xfrm>
          <a:prstGeom prst="rect">
            <a:avLst/>
          </a:prstGeom>
          <a:solidFill>
            <a:schemeClr val="accent3">
              <a:alpha val="70000"/>
            </a:schemeClr>
          </a:solidFill>
          <a:ln w="63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445483" y="3055621"/>
            <a:ext cx="6947845" cy="2245359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786826" y="4625268"/>
            <a:ext cx="762000" cy="457200"/>
          </a:xfrm>
        </p:spPr>
        <p:txBody>
          <a:bodyPr/>
          <a:lstStyle>
            <a:lvl1pPr algn="ctr">
              <a:defRPr sz="28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AD997A61-A0F8-485B-8A26-6E8C8FF249D9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Rectangle 10"/>
          <p:cNvSpPr/>
          <p:nvPr/>
        </p:nvSpPr>
        <p:spPr>
          <a:xfrm>
            <a:off x="541822" y="4559276"/>
            <a:ext cx="6755166" cy="664367"/>
          </a:xfrm>
          <a:prstGeom prst="rect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538971" y="3139440"/>
            <a:ext cx="6760868" cy="2077720"/>
          </a:xfrm>
          <a:prstGeom prst="rect">
            <a:avLst/>
          </a:prstGeom>
          <a:noFill/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42805" y="4648200"/>
            <a:ext cx="6553200" cy="457200"/>
          </a:xfrm>
        </p:spPr>
        <p:txBody>
          <a:bodyPr>
            <a:normAutofit/>
          </a:bodyPr>
          <a:lstStyle>
            <a:lvl1pPr marL="0" indent="0" algn="ctr">
              <a:buNone/>
              <a:defRPr sz="1800" cap="all" spc="300" baseline="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4705" y="3227033"/>
            <a:ext cx="6629400" cy="1219201"/>
          </a:xfrm>
        </p:spPr>
        <p:txBody>
          <a:bodyPr anchor="b" anchorCtr="0">
            <a:noAutofit/>
          </a:bodyPr>
          <a:lstStyle>
            <a:lvl1pPr>
              <a:defRPr sz="40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A75A90-1416-4E58-A1D7-EBB5F6212DA0}" type="datetimeFigureOut">
              <a:rPr lang="ru-RU" smtClean="0"/>
              <a:t>15.08.2020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997A61-A0F8-485B-8A26-6E8C8FF249D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6861702" y="228600"/>
            <a:ext cx="1859280" cy="6122634"/>
          </a:xfrm>
          <a:prstGeom prst="rect">
            <a:avLst/>
          </a:prstGeom>
          <a:solidFill>
            <a:srgbClr val="FFFFFF">
              <a:alpha val="85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955225" y="351409"/>
            <a:ext cx="1672235" cy="5877017"/>
          </a:xfrm>
          <a:prstGeom prst="rect">
            <a:avLst/>
          </a:prstGeom>
          <a:solidFill>
            <a:srgbClr val="FFFFFF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48577" y="395427"/>
            <a:ext cx="1485531" cy="5788981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80999"/>
            <a:ext cx="6172200" cy="579120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A75A90-1416-4E58-A1D7-EBB5F6212DA0}" type="datetimeFigureOut">
              <a:rPr lang="ru-RU" smtClean="0"/>
              <a:t>15.08.2020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997A61-A0F8-485B-8A26-6E8C8FF249D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A75A90-1416-4E58-A1D7-EBB5F6212DA0}" type="datetimeFigureOut">
              <a:rPr lang="ru-RU" smtClean="0"/>
              <a:t>15.08.2020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997A61-A0F8-485B-8A26-6E8C8FF249D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A75A90-1416-4E58-A1D7-EBB5F6212DA0}" type="datetimeFigureOut">
              <a:rPr lang="ru-RU" smtClean="0"/>
              <a:t>15.08.2020</a:t>
            </a:fld>
            <a:endParaRPr lang="ru-RU"/>
          </a:p>
        </p:txBody>
      </p:sp>
      <p:sp>
        <p:nvSpPr>
          <p:cNvPr id="13" name="Rectangle 12"/>
          <p:cNvSpPr/>
          <p:nvPr/>
        </p:nvSpPr>
        <p:spPr>
          <a:xfrm>
            <a:off x="451976" y="2946400"/>
            <a:ext cx="8265160" cy="24638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567656" y="3048000"/>
            <a:ext cx="8033800" cy="2245359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997A61-A0F8-485B-8A26-6E8C8FF249D9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6" y="3200399"/>
            <a:ext cx="7696200" cy="1295401"/>
          </a:xfrm>
        </p:spPr>
        <p:txBody>
          <a:bodyPr anchor="b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en-US" sz="4000" kern="1200" cap="all" baseline="0" dirty="0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5" name="Rectangle 14"/>
          <p:cNvSpPr/>
          <p:nvPr/>
        </p:nvSpPr>
        <p:spPr>
          <a:xfrm>
            <a:off x="675496" y="4541520"/>
            <a:ext cx="7818120" cy="664367"/>
          </a:xfrm>
          <a:prstGeom prst="rect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6456" y="4607510"/>
            <a:ext cx="7696200" cy="523783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 cap="all" spc="250" baseline="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Rectangle 13"/>
          <p:cNvSpPr/>
          <p:nvPr/>
        </p:nvSpPr>
        <p:spPr>
          <a:xfrm>
            <a:off x="675757" y="3124200"/>
            <a:ext cx="7817599" cy="2077720"/>
          </a:xfrm>
          <a:prstGeom prst="rect">
            <a:avLst/>
          </a:prstGeom>
          <a:noFill/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26128" y="1719071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19071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A75A90-1416-4E58-A1D7-EBB5F6212DA0}" type="datetimeFigureOut">
              <a:rPr lang="ru-RU" smtClean="0"/>
              <a:t>15.08.2020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997A61-A0F8-485B-8A26-6E8C8FF249D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26128" y="1722438"/>
            <a:ext cx="4040188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6128" y="2438400"/>
            <a:ext cx="4040188" cy="368776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722438"/>
            <a:ext cx="4041775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38400"/>
            <a:ext cx="4041775" cy="368776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A75A90-1416-4E58-A1D7-EBB5F6212DA0}" type="datetimeFigureOut">
              <a:rPr lang="ru-RU" smtClean="0"/>
              <a:t>15.08.2020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997A61-A0F8-485B-8A26-6E8C8FF249D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A75A90-1416-4E58-A1D7-EBB5F6212DA0}" type="datetimeFigureOut">
              <a:rPr lang="ru-RU" smtClean="0"/>
              <a:t>15.08.2020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997A61-A0F8-485B-8A26-6E8C8FF249D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1" name="Rounded Rectangle 10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A75A90-1416-4E58-A1D7-EBB5F6212DA0}" type="datetimeFigureOut">
              <a:rPr lang="ru-RU" smtClean="0"/>
              <a:t>15.08.2020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997A61-A0F8-485B-8A26-6E8C8FF249D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2" name="Rounded Rectangle 11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6200" y="685800"/>
            <a:ext cx="4572000" cy="525780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A75A90-1416-4E58-A1D7-EBB5F6212DA0}" type="datetimeFigureOut">
              <a:rPr lang="ru-RU" smtClean="0"/>
              <a:t>15.08.2020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997A61-A0F8-485B-8A26-6E8C8FF249D9}" type="slidenum">
              <a:rPr lang="ru-RU" smtClean="0"/>
              <a:t>‹#›</a:t>
            </a:fld>
            <a:endParaRPr lang="ru-RU"/>
          </a:p>
        </p:txBody>
      </p:sp>
      <p:sp>
        <p:nvSpPr>
          <p:cNvPr id="8" name="Rectangle 7"/>
          <p:cNvSpPr/>
          <p:nvPr/>
        </p:nvSpPr>
        <p:spPr>
          <a:xfrm>
            <a:off x="560034" y="1505712"/>
            <a:ext cx="2716566" cy="3523488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676690" y="1642472"/>
            <a:ext cx="2483254" cy="3234328"/>
          </a:xfrm>
          <a:prstGeom prst="rect">
            <a:avLst/>
          </a:prstGeom>
          <a:solidFill>
            <a:srgbClr val="FFFFFF"/>
          </a:solidFill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9000" y="2971800"/>
            <a:ext cx="2298634" cy="1752600"/>
          </a:xfrm>
        </p:spPr>
        <p:txBody>
          <a:bodyPr/>
          <a:lstStyle>
            <a:lvl1pPr marL="0" indent="0">
              <a:spcBef>
                <a:spcPts val="400"/>
              </a:spcBef>
              <a:buNone/>
              <a:defRPr sz="1400">
                <a:solidFill>
                  <a:schemeClr val="accent1">
                    <a:lumMod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9000" y="1734312"/>
            <a:ext cx="2298634" cy="1191620"/>
          </a:xfrm>
        </p:spPr>
        <p:txBody>
          <a:bodyPr anchor="b">
            <a:normAutofit/>
          </a:bodyPr>
          <a:lstStyle>
            <a:lvl1pPr algn="l">
              <a:defRPr sz="2000" b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9" name="Rounded Rectangle 8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85800" y="621437"/>
            <a:ext cx="7772400" cy="4331564"/>
          </a:xfrm>
          <a:solidFill>
            <a:schemeClr val="bg2"/>
          </a:solidFill>
          <a:ln>
            <a:noFill/>
          </a:ln>
          <a:effectLst>
            <a:softEdge rad="12700"/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A75A90-1416-4E58-A1D7-EBB5F6212DA0}" type="datetimeFigureOut">
              <a:rPr lang="ru-RU" smtClean="0"/>
              <a:t>15.08.2020</a:t>
            </a:fld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997A61-A0F8-485B-8A26-6E8C8FF249D9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Rectangle 9"/>
          <p:cNvSpPr/>
          <p:nvPr/>
        </p:nvSpPr>
        <p:spPr>
          <a:xfrm>
            <a:off x="685800" y="4953000"/>
            <a:ext cx="7772400" cy="13716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61999" y="5029200"/>
            <a:ext cx="7600765" cy="1202924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3" name="Rectangle 12"/>
          <p:cNvSpPr/>
          <p:nvPr/>
        </p:nvSpPr>
        <p:spPr>
          <a:xfrm>
            <a:off x="914400" y="5638800"/>
            <a:ext cx="7328514" cy="451696"/>
          </a:xfrm>
          <a:prstGeom prst="rect">
            <a:avLst/>
          </a:prstGeom>
          <a:solidFill>
            <a:schemeClr val="accent1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605589" y="5074920"/>
            <a:ext cx="7946136" cy="1097280"/>
          </a:xfrm>
          <a:prstGeom prst="rect">
            <a:avLst/>
          </a:prstGeom>
          <a:noFill/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56289" y="5656556"/>
            <a:ext cx="7244736" cy="401715"/>
          </a:xfrm>
        </p:spPr>
        <p:txBody>
          <a:bodyPr anchor="ctr">
            <a:normAutofit/>
          </a:bodyPr>
          <a:lstStyle>
            <a:lvl1pPr marL="0" indent="0" algn="ctr">
              <a:buNone/>
              <a:defRPr sz="1500" cap="all" spc="250" baseline="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105400"/>
            <a:ext cx="7328514" cy="523043"/>
          </a:xfrm>
        </p:spPr>
        <p:txBody>
          <a:bodyPr anchor="ctr" anchorCtr="0"/>
          <a:lstStyle>
            <a:lvl1pPr algn="ctr">
              <a:defRPr sz="2000" b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7" name="Rounded Rectangle 6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52600"/>
            <a:ext cx="8229600" cy="43735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E9A75A90-1416-4E58-A1D7-EBB5F6212DA0}" type="datetimeFigureOut">
              <a:rPr lang="ru-RU" smtClean="0"/>
              <a:t>15.08.2020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AD997A61-A0F8-485B-8A26-6E8C8FF249D9}" type="slidenum">
              <a:rPr lang="ru-RU" smtClean="0"/>
              <a:t>‹#›</a:t>
            </a:fld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274320" y="278166"/>
            <a:ext cx="8595360" cy="132588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72863" y="372862"/>
            <a:ext cx="8380520" cy="1118587"/>
          </a:xfrm>
          <a:prstGeom prst="rect">
            <a:avLst/>
          </a:prstGeom>
          <a:solidFill>
            <a:srgbClr val="FFFFFF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3500" kern="1200" cap="all" baseline="0">
          <a:solidFill>
            <a:schemeClr val="accent1">
              <a:lumMod val="75000"/>
            </a:schemeClr>
          </a:solidFill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19456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37744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docs.google.com/forms/d/e/1FAIpQLSeqJrhLaG_lKRvFQ1vY2RX2HEINrHiBx6zr0PB5DWP_ZnbwTA/viewform" TargetMode="External"/><Relationship Id="rId2" Type="http://schemas.openxmlformats.org/officeDocument/2006/relationships/hyperlink" Target="https://yadi.sk/i/0DNm9M_n9BJ1rw" TargetMode="Externa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75656" y="836712"/>
            <a:ext cx="6400800" cy="864096"/>
          </a:xfrm>
        </p:spPr>
        <p:txBody>
          <a:bodyPr>
            <a:normAutofit/>
          </a:bodyPr>
          <a:lstStyle/>
          <a:p>
            <a:r>
              <a:rPr lang="tt-RU" b="1" dirty="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Әдәби уку. </a:t>
            </a:r>
            <a:r>
              <a:rPr lang="en-US" b="1" dirty="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lang="tt-RU" b="1" dirty="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нче сыйныф. </a:t>
            </a:r>
          </a:p>
          <a:p>
            <a:r>
              <a:rPr lang="tt-RU" b="1" dirty="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нче дәрес</a:t>
            </a:r>
            <a:endParaRPr lang="ru-RU" b="1" dirty="0">
              <a:solidFill>
                <a:srgbClr val="00B0F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9552" y="3212976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Каюм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Насыйрине</a:t>
            </a:r>
            <a:r>
              <a:rPr lang="tt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ң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b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b="1" dirty="0" err="1" smtClean="0">
                <a:effectLst/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Акыллы</a:t>
            </a:r>
            <a:r>
              <a:rPr lang="ru-RU" b="1" dirty="0" smtClean="0">
                <a:effectLst/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</a:t>
            </a:r>
            <a:r>
              <a:rPr lang="tt-RU" b="1" dirty="0" smtClean="0">
                <a:effectLst/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һәм яхшы холыклы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r>
              <a:rPr lang="tt-RU" b="1" dirty="0" smtClean="0">
                <a:effectLst/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</a:t>
            </a:r>
            <a:r>
              <a:rPr lang="tt-RU" sz="3100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хикәяте</a:t>
            </a:r>
            <a:endParaRPr lang="ru-RU" sz="3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79512" y="5373216"/>
            <a:ext cx="885698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t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Дәрес </a:t>
            </a:r>
            <a:r>
              <a:rPr lang="tt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Татарстан Республикасының </a:t>
            </a:r>
            <a:r>
              <a:rPr lang="tt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Питрәч </a:t>
            </a:r>
            <a:r>
              <a:rPr lang="tt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 районы </a:t>
            </a:r>
            <a:r>
              <a:rPr lang="tt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Ленино-Кокушкино </a:t>
            </a:r>
            <a:r>
              <a:rPr lang="tt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урта </a:t>
            </a:r>
            <a:r>
              <a:rPr lang="tt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tt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гомуми белем бирү </a:t>
            </a:r>
            <a:r>
              <a:rPr lang="tt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мәктәбенең татар </a:t>
            </a:r>
            <a:r>
              <a:rPr lang="tt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теле һәм әдәбияты укытучысы</a:t>
            </a:r>
          </a:p>
          <a:p>
            <a:r>
              <a:rPr lang="tt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Зиннәтова Г. И. тарафыннан әзерләнде.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21610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620688"/>
            <a:ext cx="8568952" cy="58923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i="1" dirty="0" err="1" smtClean="0">
                <a:effectLst/>
                <a:latin typeface="Times New Roman"/>
                <a:ea typeface="Calibri"/>
                <a:cs typeface="Times New Roman"/>
              </a:rPr>
              <a:t>Хикәятне</a:t>
            </a:r>
            <a:r>
              <a:rPr lang="ru-RU" i="1" dirty="0" smtClean="0">
                <a:effectLst/>
                <a:latin typeface="Times New Roman"/>
                <a:ea typeface="Calibri"/>
                <a:cs typeface="Times New Roman"/>
              </a:rPr>
              <a:t> с</a:t>
            </a:r>
            <a:r>
              <a:rPr lang="tt-RU" i="1" dirty="0" smtClean="0">
                <a:effectLst/>
                <a:latin typeface="Times New Roman"/>
                <a:ea typeface="Calibri"/>
                <a:cs typeface="Times New Roman"/>
              </a:rPr>
              <a:t>әнгатьле итеп </a:t>
            </a:r>
            <a:r>
              <a:rPr lang="ru-RU" i="1" dirty="0" smtClean="0">
                <a:effectLst/>
                <a:latin typeface="Times New Roman"/>
                <a:ea typeface="Calibri"/>
                <a:cs typeface="Times New Roman"/>
              </a:rPr>
              <a:t> </a:t>
            </a:r>
            <a:r>
              <a:rPr lang="ru-RU" i="1" dirty="0" err="1" smtClean="0">
                <a:effectLst/>
                <a:latin typeface="Times New Roman"/>
                <a:ea typeface="Calibri"/>
                <a:cs typeface="Times New Roman"/>
              </a:rPr>
              <a:t>укы</a:t>
            </a:r>
            <a:r>
              <a:rPr lang="ru-RU" i="1" dirty="0" smtClean="0">
                <a:effectLst/>
                <a:latin typeface="Times New Roman"/>
                <a:ea typeface="Calibri"/>
                <a:cs typeface="Times New Roman"/>
              </a:rPr>
              <a:t>.</a:t>
            </a: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2400" b="1" dirty="0" err="1" smtClean="0">
                <a:effectLst/>
                <a:latin typeface="Times New Roman"/>
                <a:ea typeface="Calibri"/>
                <a:cs typeface="Times New Roman"/>
              </a:rPr>
              <a:t>Акыллы</a:t>
            </a:r>
            <a:r>
              <a:rPr lang="ru-RU" sz="2400" b="1" dirty="0" smtClean="0">
                <a:effectLst/>
                <a:latin typeface="Times New Roman"/>
                <a:ea typeface="Calibri"/>
                <a:cs typeface="Times New Roman"/>
              </a:rPr>
              <a:t> </a:t>
            </a:r>
            <a:r>
              <a:rPr lang="tt-RU" sz="2400" b="1" dirty="0" smtClean="0">
                <a:effectLst/>
                <a:latin typeface="Times New Roman"/>
                <a:ea typeface="Calibri"/>
                <a:cs typeface="Times New Roman"/>
              </a:rPr>
              <a:t>һәм яхшы холыклы</a:t>
            </a:r>
            <a:endParaRPr lang="ru-RU" sz="2400" b="1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400" b="1" dirty="0" err="1" smtClean="0">
                <a:effectLst/>
                <a:latin typeface="Times New Roman"/>
                <a:ea typeface="Calibri"/>
                <a:cs typeface="Times New Roman"/>
              </a:rPr>
              <a:t>Акыллы</a:t>
            </a:r>
            <a:r>
              <a:rPr lang="ru-RU" sz="2400" b="1" dirty="0" smtClean="0">
                <a:effectLst/>
                <a:latin typeface="Times New Roman"/>
                <a:ea typeface="Calibri"/>
                <a:cs typeface="Times New Roman"/>
              </a:rPr>
              <a:t> </a:t>
            </a:r>
            <a:r>
              <a:rPr lang="tt-RU" sz="2400" b="1" dirty="0" smtClean="0">
                <a:effectLst/>
                <a:latin typeface="Times New Roman"/>
                <a:ea typeface="Calibri"/>
                <a:cs typeface="Times New Roman"/>
              </a:rPr>
              <a:t>һәм яхшы холыклы бер егет бар иде. Галимнәр һәм акыл ияләре </a:t>
            </a:r>
            <a:r>
              <a:rPr lang="tt-RU" sz="2400" b="1" i="1" dirty="0" smtClean="0">
                <a:effectLst/>
                <a:latin typeface="Times New Roman"/>
                <a:ea typeface="Calibri"/>
                <a:cs typeface="Times New Roman"/>
              </a:rPr>
              <a:t>(акыл иясе - мудрец)</a:t>
            </a:r>
            <a:r>
              <a:rPr lang="tt-RU" sz="2400" b="1" dirty="0" smtClean="0">
                <a:effectLst/>
                <a:latin typeface="Times New Roman"/>
                <a:ea typeface="Calibri"/>
                <a:cs typeface="Times New Roman"/>
              </a:rPr>
              <a:t> арасында ничә мәртәбә утырса да, бер сүз сөйләмәс иде. Атасы әйтте:</a:t>
            </a:r>
            <a:endParaRPr lang="ru-RU" sz="2400" b="1" dirty="0">
              <a:ea typeface="Calibri"/>
              <a:cs typeface="Times New Roman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Calibri"/>
              <a:buChar char="-"/>
            </a:pPr>
            <a:r>
              <a:rPr lang="tt-RU" sz="2400" b="1" dirty="0" smtClean="0">
                <a:effectLst/>
                <a:latin typeface="Times New Roman"/>
                <a:ea typeface="Calibri"/>
                <a:cs typeface="Times New Roman"/>
              </a:rPr>
              <a:t>Улым, белгәнеңне ник сөйләмисең? – диде.</a:t>
            </a:r>
            <a:endParaRPr lang="ru-RU" sz="2400" b="1" dirty="0">
              <a:ea typeface="Calibri"/>
              <a:cs typeface="Times New Roman"/>
            </a:endParaRPr>
          </a:p>
          <a:p>
            <a:pPr marL="66675">
              <a:lnSpc>
                <a:spcPct val="115000"/>
              </a:lnSpc>
              <a:spcAft>
                <a:spcPts val="0"/>
              </a:spcAft>
            </a:pPr>
            <a:r>
              <a:rPr lang="tt-RU" sz="2400" b="1" dirty="0" smtClean="0">
                <a:effectLst/>
                <a:latin typeface="Times New Roman"/>
                <a:ea typeface="Calibri"/>
                <a:cs typeface="Times New Roman"/>
              </a:rPr>
              <a:t>Улы әйтте:</a:t>
            </a:r>
            <a:endParaRPr lang="ru-RU" sz="2400" b="1" dirty="0">
              <a:ea typeface="Calibri"/>
              <a:cs typeface="Times New Roman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Calibri"/>
              <a:buChar char="-"/>
            </a:pPr>
            <a:r>
              <a:rPr lang="tt-RU" sz="2400" b="1" dirty="0" smtClean="0">
                <a:effectLst/>
                <a:latin typeface="Times New Roman"/>
                <a:ea typeface="Calibri"/>
                <a:cs typeface="Times New Roman"/>
              </a:rPr>
              <a:t>Куркамын. Әгәр белгәнемне кешегә белдерсәм, галим икән дип, белмәгән нәрсәмне сорарлар да, оятлы булырмын, - диде.</a:t>
            </a:r>
            <a:endParaRPr lang="ru-RU" sz="2400" b="1" dirty="0">
              <a:ea typeface="Calibri"/>
              <a:cs typeface="Times New Roman"/>
            </a:endParaRPr>
          </a:p>
          <a:p>
            <a:pPr marL="66675">
              <a:lnSpc>
                <a:spcPct val="115000"/>
              </a:lnSpc>
              <a:spcAft>
                <a:spcPts val="1000"/>
              </a:spcAft>
            </a:pPr>
            <a:r>
              <a:rPr lang="tt-RU" sz="2400" b="1" dirty="0" smtClean="0">
                <a:effectLst/>
                <a:latin typeface="Times New Roman"/>
                <a:ea typeface="Calibri"/>
                <a:cs typeface="Times New Roman"/>
              </a:rPr>
              <a:t>Бу хикәяттән сиңа файдасы шулдыр: нәрсәне дә булса төбенә ирешеп белмәсәң, сөйләмә.</a:t>
            </a:r>
            <a:endParaRPr lang="ru-RU" sz="2400" b="1" dirty="0">
              <a:ea typeface="Calibri"/>
              <a:cs typeface="Times New Roman"/>
            </a:endParaRPr>
          </a:p>
          <a:p>
            <a:pPr marL="66675" algn="r">
              <a:lnSpc>
                <a:spcPct val="115000"/>
              </a:lnSpc>
              <a:spcAft>
                <a:spcPts val="1000"/>
              </a:spcAft>
            </a:pPr>
            <a:r>
              <a:rPr lang="tt-RU" sz="2400" b="1" i="1" dirty="0" smtClean="0">
                <a:effectLst/>
                <a:latin typeface="Times New Roman"/>
                <a:ea typeface="Calibri"/>
                <a:cs typeface="Times New Roman"/>
              </a:rPr>
              <a:t>Каюм Насыйри</a:t>
            </a:r>
            <a:endParaRPr lang="ru-RU" sz="2400" b="1" dirty="0"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18529480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971600" y="476672"/>
            <a:ext cx="655272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3600" dirty="0" err="1">
                <a:solidFill>
                  <a:srgbClr val="2021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Сорауларга</a:t>
            </a:r>
            <a:r>
              <a:rPr lang="ru-RU" sz="3600" dirty="0">
                <a:solidFill>
                  <a:srgbClr val="2021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dirty="0" err="1">
                <a:solidFill>
                  <a:srgbClr val="2021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җавап</a:t>
            </a:r>
            <a:r>
              <a:rPr lang="ru-RU" sz="3600" dirty="0">
                <a:solidFill>
                  <a:srgbClr val="2021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dirty="0" err="1" smtClean="0">
                <a:solidFill>
                  <a:srgbClr val="2021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бир</a:t>
            </a:r>
            <a:r>
              <a:rPr lang="ru-RU" sz="3600" dirty="0" smtClean="0">
                <a:solidFill>
                  <a:srgbClr val="2021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36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925418" y="1772816"/>
            <a:ext cx="7390998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Х</a:t>
            </a:r>
            <a:r>
              <a:rPr lang="ru-RU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икәят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ни </a:t>
            </a:r>
            <a:r>
              <a:rPr lang="ru-RU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өчен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«</a:t>
            </a:r>
            <a:r>
              <a:rPr lang="ru-RU" sz="24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Акыллы</a:t>
            </a:r>
            <a:r>
              <a:rPr lang="ru-RU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һәм</a:t>
            </a:r>
            <a:r>
              <a:rPr lang="ru-RU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яхшы</a:t>
            </a:r>
            <a:r>
              <a:rPr lang="ru-RU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холыклы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  </a:t>
            </a:r>
            <a:r>
              <a:rPr lang="ru-RU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дип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атала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tt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Сиңа бу әсәрдәге  егет ошадымы?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tt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Син егетне артык оялчан дип санамыйсыңмы?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tt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Дәрестә белгәнен әйтер өчен әдәпле бала башта нишли?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tt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Бала, олы кешеләр сөйләшкәндә, фикерен рөхсәтсез әйтсә, ул әдәпле бала буламы?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tt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Синең бу егеткә охшыйсың киләме? Ни өчен?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tt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Син әдәплеме? Ни өчен шулай уйлыйсың?</a:t>
            </a:r>
            <a:endParaRPr lang="tt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0568398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8450" y="1275648"/>
            <a:ext cx="9021572" cy="34809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15000"/>
              </a:lnSpc>
              <a:spcAft>
                <a:spcPts val="1000"/>
              </a:spcAft>
            </a:pPr>
            <a:r>
              <a:rPr lang="tt-RU" sz="2400" dirty="0" smtClean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Өйгә эш:</a:t>
            </a:r>
          </a:p>
          <a:p>
            <a:pPr lvl="0" algn="ctr">
              <a:lnSpc>
                <a:spcPct val="115000"/>
              </a:lnSpc>
              <a:spcAft>
                <a:spcPts val="1000"/>
              </a:spcAft>
            </a:pPr>
            <a:r>
              <a:rPr lang="tt-RU" sz="2400" dirty="0" smtClean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tt-RU" sz="2400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С</a:t>
            </a:r>
            <a:r>
              <a:rPr lang="tt-RU" sz="2400" dirty="0" smtClean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сылка буенча узып, әсрне диктор укуында тыңлап укы: </a:t>
            </a:r>
          </a:p>
          <a:p>
            <a:pPr lvl="0" algn="ctr">
              <a:lnSpc>
                <a:spcPct val="115000"/>
              </a:lnSpc>
              <a:spcAft>
                <a:spcPts val="1000"/>
              </a:spcAft>
            </a:pPr>
            <a:r>
              <a:rPr lang="en-US" sz="2400" dirty="0" smtClean="0">
                <a:solidFill>
                  <a:prstClr val="black"/>
                </a:solidFill>
                <a:latin typeface="Times New Roman"/>
                <a:ea typeface="Calibri"/>
                <a:cs typeface="Times New Roman"/>
                <a:hlinkClick r:id="rId2"/>
              </a:rPr>
              <a:t>https</a:t>
            </a:r>
            <a:r>
              <a:rPr lang="en-US" sz="2400" dirty="0">
                <a:solidFill>
                  <a:prstClr val="black"/>
                </a:solidFill>
                <a:latin typeface="Times New Roman"/>
                <a:ea typeface="Calibri"/>
                <a:cs typeface="Times New Roman"/>
                <a:hlinkClick r:id="rId2"/>
              </a:rPr>
              <a:t>://</a:t>
            </a:r>
            <a:r>
              <a:rPr lang="en-US" sz="2400" dirty="0" smtClean="0">
                <a:solidFill>
                  <a:prstClr val="black"/>
                </a:solidFill>
                <a:latin typeface="Times New Roman"/>
                <a:ea typeface="Calibri"/>
                <a:cs typeface="Times New Roman"/>
                <a:hlinkClick r:id="rId2"/>
              </a:rPr>
              <a:t>yadi.sk/i/0DNm9M_n9BJ1rw</a:t>
            </a:r>
            <a:endParaRPr lang="tt-RU" sz="2400" dirty="0" smtClean="0">
              <a:solidFill>
                <a:prstClr val="black"/>
              </a:solidFill>
              <a:latin typeface="Times New Roman"/>
              <a:ea typeface="Calibri"/>
              <a:cs typeface="Times New Roman"/>
            </a:endParaRPr>
          </a:p>
          <a:p>
            <a:pPr lvl="0" algn="ctr">
              <a:lnSpc>
                <a:spcPct val="115000"/>
              </a:lnSpc>
              <a:spcAft>
                <a:spcPts val="1000"/>
              </a:spcAft>
            </a:pPr>
            <a:r>
              <a:rPr lang="tt-RU" sz="2400" dirty="0" smtClean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Аннары тест үтә:</a:t>
            </a:r>
          </a:p>
          <a:p>
            <a:pPr lvl="0" algn="ctr">
              <a:lnSpc>
                <a:spcPct val="115000"/>
              </a:lnSpc>
              <a:spcAft>
                <a:spcPts val="1000"/>
              </a:spcAft>
            </a:pPr>
            <a:r>
              <a:rPr lang="en-US" sz="1400" dirty="0">
                <a:solidFill>
                  <a:prstClr val="black"/>
                </a:solidFill>
                <a:latin typeface="Times New Roman"/>
                <a:ea typeface="Calibri"/>
                <a:cs typeface="Times New Roman"/>
                <a:hlinkClick r:id="rId3"/>
              </a:rPr>
              <a:t>https://</a:t>
            </a:r>
            <a:r>
              <a:rPr lang="en-US" sz="1400" dirty="0" smtClean="0">
                <a:solidFill>
                  <a:prstClr val="black"/>
                </a:solidFill>
                <a:latin typeface="Times New Roman"/>
                <a:ea typeface="Calibri"/>
                <a:cs typeface="Times New Roman"/>
                <a:hlinkClick r:id="rId3"/>
              </a:rPr>
              <a:t>docs.google.com/forms/d/e/1FAIpQLSeqJrhLaG_lKRvFQ1vY2RX2HEINrHiBx6zr0PB5DWP_ZnbwTA/viewform</a:t>
            </a:r>
            <a:endParaRPr lang="tt-RU" sz="1400" dirty="0" smtClean="0">
              <a:solidFill>
                <a:prstClr val="black"/>
              </a:solidFill>
              <a:latin typeface="Times New Roman"/>
              <a:ea typeface="Calibri"/>
              <a:cs typeface="Times New Roman"/>
            </a:endParaRPr>
          </a:p>
          <a:p>
            <a:pPr lvl="0" algn="ctr">
              <a:lnSpc>
                <a:spcPct val="115000"/>
              </a:lnSpc>
              <a:spcAft>
                <a:spcPts val="1000"/>
              </a:spcAft>
            </a:pPr>
            <a:r>
              <a:rPr lang="tt-RU" sz="1400" dirty="0" smtClean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 </a:t>
            </a:r>
            <a:endParaRPr lang="tt-RU" sz="1400" dirty="0">
              <a:solidFill>
                <a:prstClr val="black"/>
              </a:solidFill>
              <a:latin typeface="Times New Roman"/>
              <a:ea typeface="Calibri"/>
              <a:cs typeface="Times New Roman"/>
            </a:endParaRPr>
          </a:p>
          <a:p>
            <a:pPr lvl="0" algn="ctr">
              <a:lnSpc>
                <a:spcPct val="115000"/>
              </a:lnSpc>
              <a:spcAft>
                <a:spcPts val="1000"/>
              </a:spcAft>
            </a:pPr>
            <a:r>
              <a:rPr lang="tt-RU" sz="2400" dirty="0" smtClean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Нәтиҗәсен фотога төшер һәм укытучыга җибәр</a:t>
            </a:r>
            <a:endParaRPr lang="ru-RU" sz="2400" dirty="0">
              <a:solidFill>
                <a:prstClr val="black"/>
              </a:solidFill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34686558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https://present5.com/presentation/55541514_161428148/image-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005" y="922327"/>
            <a:ext cx="9144000" cy="5143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05984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https://kpfu.ru/portal/docs/F_2014986659/portret.Kajuma.Nasyri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11" y="764704"/>
            <a:ext cx="4254491" cy="5400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4427984" y="870819"/>
            <a:ext cx="4248473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t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Каюм Насыйри фикеренчә, кешене балачактан тәрбияләү генә уңай нәтиҗә бирә.</a:t>
            </a:r>
          </a:p>
          <a:p>
            <a:endParaRPr lang="tt-RU" sz="28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tt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Сез бу фикер белән килешәсезме?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tt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Балалар нинди сыйфатларга ия булырга тиеш?</a:t>
            </a:r>
          </a:p>
          <a:p>
            <a:r>
              <a:rPr lang="tt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Тормыштан мисаллар китерегез</a:t>
            </a:r>
            <a:endParaRPr lang="ru-RU" sz="20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2557306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67545" y="764704"/>
            <a:ext cx="828092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t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Күп сөйләүнең зыяны турында т</a:t>
            </a:r>
            <a:r>
              <a:rPr lang="tt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атар </a:t>
            </a:r>
            <a:r>
              <a:rPr lang="tt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халык мәкал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ь</a:t>
            </a:r>
            <a:r>
              <a:rPr lang="tt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ләрен укыгыз. Аңлатыгыз</a:t>
            </a:r>
            <a:r>
              <a:rPr lang="tt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tt-RU" sz="2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23528" y="1859340"/>
            <a:ext cx="856895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/>
              <a:buChar char="•"/>
            </a:pPr>
            <a:r>
              <a:rPr lang="ru-RU" sz="3600" b="1" i="0" dirty="0" err="1" smtClean="0">
                <a:solidFill>
                  <a:srgbClr val="202122"/>
                </a:solidFill>
                <a:effectLst/>
                <a:latin typeface="Arial"/>
              </a:rPr>
              <a:t>Күп</a:t>
            </a:r>
            <a:r>
              <a:rPr lang="ru-RU" sz="3600" b="1" i="0" dirty="0" smtClean="0">
                <a:solidFill>
                  <a:srgbClr val="202122"/>
                </a:solidFill>
                <a:effectLst/>
                <a:latin typeface="Arial"/>
              </a:rPr>
              <a:t> </a:t>
            </a:r>
            <a:r>
              <a:rPr lang="ru-RU" sz="3600" b="1" i="0" dirty="0" err="1" smtClean="0">
                <a:solidFill>
                  <a:srgbClr val="202122"/>
                </a:solidFill>
                <a:effectLst/>
                <a:latin typeface="Arial"/>
              </a:rPr>
              <a:t>сөйләгән</a:t>
            </a:r>
            <a:r>
              <a:rPr lang="ru-RU" sz="3600" b="1" i="0" dirty="0" smtClean="0">
                <a:solidFill>
                  <a:srgbClr val="202122"/>
                </a:solidFill>
                <a:effectLst/>
                <a:latin typeface="Arial"/>
              </a:rPr>
              <a:t> </a:t>
            </a:r>
            <a:r>
              <a:rPr lang="ru-RU" sz="3600" b="1" i="0" dirty="0" err="1" smtClean="0">
                <a:solidFill>
                  <a:srgbClr val="202122"/>
                </a:solidFill>
                <a:effectLst/>
                <a:latin typeface="Arial"/>
              </a:rPr>
              <a:t>ялгышканын</a:t>
            </a:r>
            <a:r>
              <a:rPr lang="ru-RU" sz="3600" b="1" dirty="0">
                <a:solidFill>
                  <a:srgbClr val="202122"/>
                </a:solidFill>
                <a:latin typeface="Arial"/>
              </a:rPr>
              <a:t> </a:t>
            </a:r>
            <a:r>
              <a:rPr lang="ru-RU" sz="3600" b="1" i="0" dirty="0" err="1" smtClean="0">
                <a:solidFill>
                  <a:srgbClr val="202122"/>
                </a:solidFill>
                <a:effectLst/>
                <a:latin typeface="Arial"/>
              </a:rPr>
              <a:t>белмәс</a:t>
            </a:r>
            <a:r>
              <a:rPr lang="ru-RU" sz="3600" b="1" i="0" dirty="0" smtClean="0">
                <a:solidFill>
                  <a:srgbClr val="202122"/>
                </a:solidFill>
                <a:effectLst/>
                <a:latin typeface="Arial"/>
              </a:rPr>
              <a:t>.</a:t>
            </a:r>
          </a:p>
          <a:p>
            <a:pPr>
              <a:buFont typeface="Arial"/>
              <a:buChar char="•"/>
            </a:pPr>
            <a:r>
              <a:rPr lang="ru-RU" sz="3600" b="1" i="0" dirty="0" err="1" smtClean="0">
                <a:solidFill>
                  <a:srgbClr val="202122"/>
                </a:solidFill>
                <a:effectLst/>
                <a:latin typeface="Arial"/>
              </a:rPr>
              <a:t>Күп</a:t>
            </a:r>
            <a:r>
              <a:rPr lang="ru-RU" sz="3600" b="1" i="0" dirty="0" smtClean="0">
                <a:solidFill>
                  <a:srgbClr val="202122"/>
                </a:solidFill>
                <a:effectLst/>
                <a:latin typeface="Arial"/>
              </a:rPr>
              <a:t> </a:t>
            </a:r>
            <a:r>
              <a:rPr lang="ru-RU" sz="3600" b="1" i="0" dirty="0" err="1" smtClean="0">
                <a:solidFill>
                  <a:srgbClr val="202122"/>
                </a:solidFill>
                <a:effectLst/>
                <a:latin typeface="Arial"/>
              </a:rPr>
              <a:t>сөйләүдә</a:t>
            </a:r>
            <a:r>
              <a:rPr lang="ru-RU" sz="3600" b="1" i="0" dirty="0" smtClean="0">
                <a:solidFill>
                  <a:srgbClr val="202122"/>
                </a:solidFill>
                <a:effectLst/>
                <a:latin typeface="Arial"/>
              </a:rPr>
              <a:t> </a:t>
            </a:r>
            <a:r>
              <a:rPr lang="ru-RU" sz="3600" b="1" i="0" dirty="0" err="1" smtClean="0">
                <a:solidFill>
                  <a:srgbClr val="202122"/>
                </a:solidFill>
                <a:effectLst/>
                <a:latin typeface="Arial"/>
              </a:rPr>
              <a:t>файда</a:t>
            </a:r>
            <a:r>
              <a:rPr lang="ru-RU" sz="3600" b="1" i="0" dirty="0" smtClean="0">
                <a:solidFill>
                  <a:srgbClr val="202122"/>
                </a:solidFill>
                <a:effectLst/>
                <a:latin typeface="Arial"/>
              </a:rPr>
              <a:t> </a:t>
            </a:r>
            <a:r>
              <a:rPr lang="ru-RU" sz="3600" b="1" i="0" dirty="0" err="1" smtClean="0">
                <a:solidFill>
                  <a:srgbClr val="202122"/>
                </a:solidFill>
                <a:effectLst/>
                <a:latin typeface="Arial"/>
              </a:rPr>
              <a:t>юк</a:t>
            </a:r>
            <a:r>
              <a:rPr lang="ru-RU" sz="3600" b="1" i="0" dirty="0" smtClean="0">
                <a:solidFill>
                  <a:srgbClr val="202122"/>
                </a:solidFill>
                <a:effectLst/>
                <a:latin typeface="Arial"/>
              </a:rPr>
              <a:t>.</a:t>
            </a:r>
          </a:p>
          <a:p>
            <a:pPr>
              <a:buFont typeface="Arial"/>
              <a:buChar char="•"/>
            </a:pPr>
            <a:r>
              <a:rPr lang="ru-RU" sz="3600" b="1" i="0" dirty="0" err="1" smtClean="0">
                <a:solidFill>
                  <a:srgbClr val="202122"/>
                </a:solidFill>
                <a:effectLst/>
                <a:latin typeface="Arial"/>
              </a:rPr>
              <a:t>Күп</a:t>
            </a:r>
            <a:r>
              <a:rPr lang="ru-RU" sz="3600" b="1" i="0" dirty="0" smtClean="0">
                <a:solidFill>
                  <a:srgbClr val="202122"/>
                </a:solidFill>
                <a:effectLst/>
                <a:latin typeface="Arial"/>
              </a:rPr>
              <a:t> </a:t>
            </a:r>
            <a:r>
              <a:rPr lang="ru-RU" sz="3600" b="1" i="0" dirty="0" err="1" smtClean="0">
                <a:solidFill>
                  <a:srgbClr val="202122"/>
                </a:solidFill>
                <a:effectLst/>
                <a:latin typeface="Arial"/>
              </a:rPr>
              <a:t>сүзнең</a:t>
            </a:r>
            <a:r>
              <a:rPr lang="ru-RU" sz="3600" b="1" i="0" dirty="0" smtClean="0">
                <a:solidFill>
                  <a:srgbClr val="202122"/>
                </a:solidFill>
                <a:effectLst/>
                <a:latin typeface="Arial"/>
              </a:rPr>
              <a:t> </a:t>
            </a:r>
            <a:r>
              <a:rPr lang="ru-RU" sz="3600" b="1" i="0" dirty="0" err="1" smtClean="0">
                <a:solidFill>
                  <a:srgbClr val="202122"/>
                </a:solidFill>
                <a:effectLst/>
                <a:latin typeface="Arial"/>
              </a:rPr>
              <a:t>даруы</a:t>
            </a:r>
            <a:r>
              <a:rPr lang="ru-RU" sz="3600" b="1" i="0" dirty="0" smtClean="0">
                <a:solidFill>
                  <a:srgbClr val="202122"/>
                </a:solidFill>
                <a:effectLst/>
                <a:latin typeface="Arial"/>
              </a:rPr>
              <a:t> </a:t>
            </a:r>
            <a:r>
              <a:rPr lang="ru-RU" sz="3600" b="1" i="0" dirty="0" err="1" smtClean="0">
                <a:solidFill>
                  <a:srgbClr val="202122"/>
                </a:solidFill>
                <a:effectLst/>
                <a:latin typeface="Arial"/>
              </a:rPr>
              <a:t>бер</a:t>
            </a:r>
            <a:r>
              <a:rPr lang="ru-RU" sz="3600" b="1" i="0" dirty="0" smtClean="0">
                <a:solidFill>
                  <a:srgbClr val="202122"/>
                </a:solidFill>
                <a:effectLst/>
                <a:latin typeface="Arial"/>
              </a:rPr>
              <a:t> </a:t>
            </a:r>
            <a:r>
              <a:rPr lang="ru-RU" sz="3600" b="1" i="0" dirty="0" err="1" smtClean="0">
                <a:solidFill>
                  <a:srgbClr val="202122"/>
                </a:solidFill>
                <a:effectLst/>
                <a:latin typeface="Arial"/>
              </a:rPr>
              <a:t>сүз</a:t>
            </a:r>
            <a:r>
              <a:rPr lang="ru-RU" sz="3600" b="1" i="0" dirty="0" smtClean="0">
                <a:solidFill>
                  <a:srgbClr val="202122"/>
                </a:solidFill>
                <a:effectLst/>
                <a:latin typeface="Arial"/>
              </a:rPr>
              <a:t>.</a:t>
            </a:r>
          </a:p>
          <a:p>
            <a:pPr>
              <a:buFont typeface="Arial"/>
              <a:buChar char="•"/>
            </a:pPr>
            <a:r>
              <a:rPr lang="ru-RU" sz="3600" b="1" i="0" dirty="0" err="1" smtClean="0">
                <a:solidFill>
                  <a:srgbClr val="202122"/>
                </a:solidFill>
                <a:effectLst/>
                <a:latin typeface="Arial"/>
              </a:rPr>
              <a:t>Кыскалыкта</a:t>
            </a:r>
            <a:r>
              <a:rPr lang="ru-RU" sz="3600" b="1" i="0" dirty="0" smtClean="0">
                <a:solidFill>
                  <a:srgbClr val="202122"/>
                </a:solidFill>
                <a:effectLst/>
                <a:latin typeface="Arial"/>
              </a:rPr>
              <a:t> — </a:t>
            </a:r>
            <a:r>
              <a:rPr lang="ru-RU" sz="3600" b="1" i="0" dirty="0" err="1" smtClean="0">
                <a:solidFill>
                  <a:srgbClr val="202122"/>
                </a:solidFill>
                <a:effectLst/>
                <a:latin typeface="Arial"/>
              </a:rPr>
              <a:t>осталык</a:t>
            </a:r>
            <a:r>
              <a:rPr lang="ru-RU" sz="3600" b="1" i="0" dirty="0" smtClean="0">
                <a:solidFill>
                  <a:srgbClr val="202122"/>
                </a:solidFill>
                <a:effectLst/>
                <a:latin typeface="Arial"/>
              </a:rPr>
              <a:t>.</a:t>
            </a:r>
            <a:endParaRPr lang="ru-RU" sz="3600" b="1" i="0" dirty="0">
              <a:solidFill>
                <a:srgbClr val="202122"/>
              </a:solidFill>
              <a:effectLst/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95631583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619672" y="908720"/>
            <a:ext cx="662473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tt-RU" sz="20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Белемле булуның файдасы турында т</a:t>
            </a:r>
            <a:r>
              <a:rPr lang="tt-RU" sz="20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атар </a:t>
            </a:r>
            <a:r>
              <a:rPr lang="tt-RU" sz="20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халык мәкал</a:t>
            </a:r>
            <a:r>
              <a:rPr lang="ru-RU" sz="20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ь</a:t>
            </a:r>
            <a:r>
              <a:rPr lang="tt-RU" sz="20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ләрен укыгыз. Аңлатыгыз</a:t>
            </a:r>
            <a:r>
              <a:rPr lang="tt-RU" sz="20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tt-RU" sz="20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67544" y="1859340"/>
            <a:ext cx="8280920" cy="32932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/>
              <a:buChar char="•"/>
            </a:pPr>
            <a:r>
              <a:rPr lang="ru-RU" sz="2800" b="1" i="0" dirty="0" err="1" smtClean="0">
                <a:effectLst/>
                <a:latin typeface="Arial"/>
              </a:rPr>
              <a:t>Белемдә</a:t>
            </a:r>
            <a:r>
              <a:rPr lang="ru-RU" sz="2800" b="1" i="0" dirty="0" smtClean="0">
                <a:effectLst/>
                <a:latin typeface="Arial"/>
              </a:rPr>
              <a:t> </a:t>
            </a:r>
            <a:r>
              <a:rPr lang="ru-RU" sz="2800" b="1" i="0" dirty="0" err="1" smtClean="0">
                <a:effectLst/>
                <a:latin typeface="Arial"/>
              </a:rPr>
              <a:t>көч</a:t>
            </a:r>
            <a:r>
              <a:rPr lang="ru-RU" sz="2800" b="1" i="0" dirty="0" smtClean="0">
                <a:effectLst/>
                <a:latin typeface="Arial"/>
              </a:rPr>
              <a:t>.</a:t>
            </a:r>
          </a:p>
          <a:p>
            <a:pPr>
              <a:buFont typeface="Arial"/>
              <a:buChar char="•"/>
            </a:pPr>
            <a:r>
              <a:rPr lang="ru-RU" sz="2800" b="1" i="0" dirty="0" err="1" smtClean="0">
                <a:effectLst/>
                <a:latin typeface="Arial"/>
              </a:rPr>
              <a:t>Белем</a:t>
            </a:r>
            <a:r>
              <a:rPr lang="ru-RU" sz="2800" b="1" i="0" dirty="0" smtClean="0">
                <a:effectLst/>
                <a:latin typeface="Arial"/>
              </a:rPr>
              <a:t> - </a:t>
            </a:r>
            <a:r>
              <a:rPr lang="ru-RU" sz="2800" b="1" i="0" dirty="0" err="1" smtClean="0">
                <a:effectLst/>
                <a:latin typeface="Arial"/>
              </a:rPr>
              <a:t>йөрәккә</a:t>
            </a:r>
            <a:r>
              <a:rPr lang="ru-RU" sz="2800" b="1" i="0" dirty="0" smtClean="0">
                <a:effectLst/>
                <a:latin typeface="Arial"/>
              </a:rPr>
              <a:t> </a:t>
            </a:r>
            <a:r>
              <a:rPr lang="ru-RU" sz="2800" b="1" i="0" dirty="0" err="1" smtClean="0">
                <a:effectLst/>
                <a:latin typeface="Arial"/>
              </a:rPr>
              <a:t>куәт</a:t>
            </a:r>
            <a:r>
              <a:rPr lang="ru-RU" sz="2800" b="1" i="0" dirty="0" smtClean="0">
                <a:effectLst/>
                <a:latin typeface="Arial"/>
              </a:rPr>
              <a:t>.</a:t>
            </a:r>
          </a:p>
          <a:p>
            <a:pPr>
              <a:buFont typeface="Arial"/>
              <a:buChar char="•"/>
            </a:pPr>
            <a:r>
              <a:rPr lang="ru-RU" sz="2800" b="1" i="0" dirty="0" err="1" smtClean="0">
                <a:effectLst/>
                <a:latin typeface="Arial"/>
              </a:rPr>
              <a:t>Белемлекнең</a:t>
            </a:r>
            <a:r>
              <a:rPr lang="ru-RU" sz="2800" b="1" i="0" dirty="0" smtClean="0">
                <a:effectLst/>
                <a:latin typeface="Arial"/>
              </a:rPr>
              <a:t> </a:t>
            </a:r>
            <a:r>
              <a:rPr lang="ru-RU" sz="2800" b="1" i="0" dirty="0" err="1" smtClean="0">
                <a:effectLst/>
                <a:latin typeface="Arial"/>
              </a:rPr>
              <a:t>чиге</a:t>
            </a:r>
            <a:r>
              <a:rPr lang="ru-RU" sz="2800" b="1" i="0" dirty="0" smtClean="0">
                <a:effectLst/>
                <a:latin typeface="Arial"/>
              </a:rPr>
              <a:t> </a:t>
            </a:r>
            <a:r>
              <a:rPr lang="ru-RU" sz="2800" b="1" i="0" dirty="0" err="1" smtClean="0">
                <a:effectLst/>
                <a:latin typeface="Arial"/>
              </a:rPr>
              <a:t>юк</a:t>
            </a:r>
            <a:r>
              <a:rPr lang="ru-RU" sz="2800" b="1" i="0" dirty="0" smtClean="0">
                <a:effectLst/>
                <a:latin typeface="Arial"/>
              </a:rPr>
              <a:t>.</a:t>
            </a:r>
          </a:p>
          <a:p>
            <a:pPr>
              <a:buFont typeface="Arial"/>
              <a:buChar char="•"/>
            </a:pPr>
            <a:r>
              <a:rPr lang="ru-RU" sz="2800" b="1" i="0" dirty="0" err="1" smtClean="0">
                <a:effectLst/>
                <a:latin typeface="Arial"/>
              </a:rPr>
              <a:t>Белем</a:t>
            </a:r>
            <a:r>
              <a:rPr lang="ru-RU" sz="2800" b="1" i="0" dirty="0" smtClean="0">
                <a:effectLst/>
                <a:latin typeface="Arial"/>
              </a:rPr>
              <a:t> </a:t>
            </a:r>
            <a:r>
              <a:rPr lang="ru-RU" sz="2800" b="1" i="0" dirty="0" smtClean="0">
                <a:effectLst/>
                <a:latin typeface="Arial"/>
              </a:rPr>
              <a:t>— </a:t>
            </a:r>
            <a:r>
              <a:rPr lang="ru-RU" sz="2800" b="1" i="0" dirty="0" err="1" smtClean="0">
                <a:effectLst/>
                <a:latin typeface="Arial"/>
              </a:rPr>
              <a:t>нур</a:t>
            </a:r>
            <a:r>
              <a:rPr lang="ru-RU" sz="2800" b="1" i="0" dirty="0" smtClean="0">
                <a:effectLst/>
                <a:latin typeface="Arial"/>
              </a:rPr>
              <a:t>, </a:t>
            </a:r>
            <a:r>
              <a:rPr lang="ru-RU" sz="2800" b="1" i="0" dirty="0" err="1" smtClean="0">
                <a:effectLst/>
                <a:latin typeface="Arial"/>
              </a:rPr>
              <a:t>белмәү</a:t>
            </a:r>
            <a:r>
              <a:rPr lang="ru-RU" sz="2800" b="1" i="0" dirty="0" smtClean="0">
                <a:effectLst/>
                <a:latin typeface="Arial"/>
              </a:rPr>
              <a:t> — </a:t>
            </a:r>
            <a:r>
              <a:rPr lang="ru-RU" sz="2800" b="1" i="0" dirty="0" err="1" smtClean="0">
                <a:effectLst/>
                <a:latin typeface="Arial"/>
              </a:rPr>
              <a:t>хур</a:t>
            </a:r>
            <a:r>
              <a:rPr lang="ru-RU" sz="2800" b="1" i="0" dirty="0" smtClean="0">
                <a:effectLst/>
                <a:latin typeface="Arial"/>
              </a:rPr>
              <a:t>.</a:t>
            </a:r>
          </a:p>
          <a:p>
            <a:pPr>
              <a:buFont typeface="Arial"/>
              <a:buChar char="•"/>
            </a:pPr>
            <a:r>
              <a:rPr lang="ru-RU" sz="2800" b="1" i="0" dirty="0" err="1" smtClean="0">
                <a:effectLst/>
                <a:latin typeface="Arial"/>
              </a:rPr>
              <a:t>Бәхетне</a:t>
            </a:r>
            <a:r>
              <a:rPr lang="ru-RU" sz="2800" b="1" i="0" dirty="0" smtClean="0">
                <a:effectLst/>
                <a:latin typeface="Arial"/>
              </a:rPr>
              <a:t> </a:t>
            </a:r>
            <a:r>
              <a:rPr lang="ru-RU" sz="2800" b="1" i="0" dirty="0" err="1" smtClean="0">
                <a:effectLst/>
                <a:latin typeface="Arial"/>
              </a:rPr>
              <a:t>юлдан</a:t>
            </a:r>
            <a:r>
              <a:rPr lang="ru-RU" sz="2800" b="1" i="0" dirty="0" smtClean="0">
                <a:effectLst/>
                <a:latin typeface="Arial"/>
              </a:rPr>
              <a:t> </a:t>
            </a:r>
            <a:r>
              <a:rPr lang="ru-RU" sz="2800" b="1" i="0" dirty="0" err="1" smtClean="0">
                <a:effectLst/>
                <a:latin typeface="Arial"/>
              </a:rPr>
              <a:t>эзләмә</a:t>
            </a:r>
            <a:r>
              <a:rPr lang="ru-RU" sz="2800" b="1" i="0" dirty="0" smtClean="0">
                <a:effectLst/>
                <a:latin typeface="Arial"/>
              </a:rPr>
              <a:t>, </a:t>
            </a:r>
            <a:r>
              <a:rPr lang="ru-RU" sz="2800" b="1" i="0" dirty="0" err="1" smtClean="0">
                <a:effectLst/>
                <a:latin typeface="Arial"/>
              </a:rPr>
              <a:t>белемнән</a:t>
            </a:r>
            <a:r>
              <a:rPr lang="ru-RU" sz="2800" b="1" i="0" dirty="0" smtClean="0">
                <a:effectLst/>
                <a:latin typeface="Arial"/>
              </a:rPr>
              <a:t> </a:t>
            </a:r>
            <a:r>
              <a:rPr lang="ru-RU" sz="2800" b="1" i="0" dirty="0" err="1" smtClean="0">
                <a:effectLst/>
                <a:latin typeface="Arial"/>
              </a:rPr>
              <a:t>эзлә</a:t>
            </a:r>
            <a:r>
              <a:rPr lang="ru-RU" sz="2800" b="1" i="0" dirty="0" smtClean="0">
                <a:effectLst/>
                <a:latin typeface="Arial"/>
              </a:rPr>
              <a:t>.</a:t>
            </a:r>
          </a:p>
          <a:p>
            <a:pPr>
              <a:buFont typeface="Arial"/>
              <a:buChar char="•"/>
            </a:pPr>
            <a:r>
              <a:rPr lang="ru-RU" sz="2800" b="1" i="0" dirty="0" err="1" smtClean="0">
                <a:effectLst/>
                <a:latin typeface="Arial"/>
              </a:rPr>
              <a:t>Дөньяда</a:t>
            </a:r>
            <a:r>
              <a:rPr lang="ru-RU" sz="2800" b="1" i="0" dirty="0" smtClean="0">
                <a:effectLst/>
                <a:latin typeface="Arial"/>
              </a:rPr>
              <a:t> </a:t>
            </a:r>
            <a:r>
              <a:rPr lang="ru-RU" sz="2800" b="1" i="0" dirty="0" err="1" smtClean="0">
                <a:effectLst/>
                <a:latin typeface="Arial"/>
              </a:rPr>
              <a:t>иң</a:t>
            </a:r>
            <a:r>
              <a:rPr lang="ru-RU" sz="2800" b="1" i="0" dirty="0" smtClean="0">
                <a:effectLst/>
                <a:latin typeface="Arial"/>
              </a:rPr>
              <a:t> </a:t>
            </a:r>
            <a:r>
              <a:rPr lang="ru-RU" sz="2800" b="1" i="0" dirty="0" err="1" smtClean="0">
                <a:effectLst/>
                <a:latin typeface="Arial"/>
              </a:rPr>
              <a:t>зур</a:t>
            </a:r>
            <a:r>
              <a:rPr lang="ru-RU" sz="2800" b="1" i="0" dirty="0" smtClean="0">
                <a:effectLst/>
                <a:latin typeface="Arial"/>
              </a:rPr>
              <a:t> </a:t>
            </a:r>
            <a:r>
              <a:rPr lang="ru-RU" sz="2800" b="1" i="0" dirty="0" err="1" smtClean="0">
                <a:effectLst/>
                <a:latin typeface="Arial"/>
              </a:rPr>
              <a:t>байлык</a:t>
            </a:r>
            <a:r>
              <a:rPr lang="ru-RU" sz="2800" b="1" i="0" dirty="0" smtClean="0">
                <a:effectLst/>
                <a:latin typeface="Arial"/>
              </a:rPr>
              <a:t> — </a:t>
            </a:r>
            <a:r>
              <a:rPr lang="ru-RU" sz="2800" b="1" i="0" dirty="0" err="1" smtClean="0">
                <a:effectLst/>
                <a:latin typeface="Arial"/>
              </a:rPr>
              <a:t>белем</a:t>
            </a:r>
            <a:r>
              <a:rPr lang="ru-RU" sz="2800" b="1" i="0" dirty="0" smtClean="0">
                <a:effectLst/>
                <a:latin typeface="Arial"/>
              </a:rPr>
              <a:t>. </a:t>
            </a:r>
          </a:p>
          <a:p>
            <a:r>
              <a:rPr lang="ru-RU" sz="2000" i="1" dirty="0" smtClean="0">
                <a:solidFill>
                  <a:srgbClr val="202122"/>
                </a:solidFill>
                <a:effectLst/>
                <a:latin typeface="Arial"/>
              </a:rPr>
              <a:t>                    </a:t>
            </a:r>
            <a:r>
              <a:rPr lang="ru-RU" sz="2000" i="1" dirty="0" err="1" smtClean="0">
                <a:solidFill>
                  <a:srgbClr val="202122"/>
                </a:solidFill>
                <a:effectLst/>
                <a:latin typeface="Arial"/>
              </a:rPr>
              <a:t>Сүзлекчә</a:t>
            </a:r>
            <a:r>
              <a:rPr lang="ru-RU" sz="2000" i="1" dirty="0" smtClean="0">
                <a:solidFill>
                  <a:srgbClr val="202122"/>
                </a:solidFill>
                <a:effectLst/>
                <a:latin typeface="Arial"/>
              </a:rPr>
              <a:t>: </a:t>
            </a:r>
            <a:r>
              <a:rPr lang="ru-RU" sz="2000" i="1" dirty="0" err="1">
                <a:solidFill>
                  <a:srgbClr val="202122"/>
                </a:solidFill>
                <a:latin typeface="Arial"/>
              </a:rPr>
              <a:t>к</a:t>
            </a:r>
            <a:r>
              <a:rPr lang="ru-RU" sz="2000" i="1" dirty="0" err="1" smtClean="0">
                <a:solidFill>
                  <a:srgbClr val="202122"/>
                </a:solidFill>
                <a:effectLst/>
                <a:latin typeface="Arial"/>
              </a:rPr>
              <a:t>уәт</a:t>
            </a:r>
            <a:r>
              <a:rPr lang="ru-RU" sz="2000" i="1" dirty="0" smtClean="0">
                <a:solidFill>
                  <a:srgbClr val="202122"/>
                </a:solidFill>
                <a:effectLst/>
                <a:latin typeface="Arial"/>
              </a:rPr>
              <a:t> </a:t>
            </a:r>
            <a:r>
              <a:rPr lang="ru-RU" sz="2000" i="1" dirty="0" smtClean="0">
                <a:solidFill>
                  <a:srgbClr val="202122"/>
                </a:solidFill>
                <a:effectLst/>
                <a:latin typeface="Arial"/>
              </a:rPr>
              <a:t>– сила, ч</a:t>
            </a:r>
            <a:r>
              <a:rPr lang="tt-RU" sz="2000" i="1" dirty="0" smtClean="0">
                <a:solidFill>
                  <a:srgbClr val="202122"/>
                </a:solidFill>
                <a:latin typeface="Arial"/>
              </a:rPr>
              <a:t>ик – грани</a:t>
            </a:r>
            <a:r>
              <a:rPr lang="ru-RU" sz="2000" i="1" dirty="0" smtClean="0">
                <a:solidFill>
                  <a:srgbClr val="202122"/>
                </a:solidFill>
                <a:latin typeface="Arial"/>
              </a:rPr>
              <a:t>ц</a:t>
            </a:r>
            <a:r>
              <a:rPr lang="tt-RU" sz="2000" i="1" dirty="0" smtClean="0">
                <a:solidFill>
                  <a:srgbClr val="202122"/>
                </a:solidFill>
                <a:latin typeface="Arial"/>
              </a:rPr>
              <a:t>а, </a:t>
            </a:r>
            <a:r>
              <a:rPr lang="tt-RU" sz="2000" i="1" dirty="0" smtClean="0">
                <a:solidFill>
                  <a:srgbClr val="202122"/>
                </a:solidFill>
                <a:latin typeface="Arial"/>
              </a:rPr>
              <a:t>хур </a:t>
            </a:r>
            <a:r>
              <a:rPr lang="tt-RU" sz="2000" i="1" dirty="0" smtClean="0">
                <a:solidFill>
                  <a:srgbClr val="202122"/>
                </a:solidFill>
                <a:latin typeface="Arial"/>
              </a:rPr>
              <a:t>– позор, </a:t>
            </a:r>
            <a:r>
              <a:rPr lang="tt-RU" sz="2000" i="1" dirty="0" smtClean="0">
                <a:solidFill>
                  <a:srgbClr val="202122"/>
                </a:solidFill>
                <a:latin typeface="Arial"/>
              </a:rPr>
              <a:t>                                   бәхет </a:t>
            </a:r>
            <a:r>
              <a:rPr lang="tt-RU" sz="2000" i="1" dirty="0" smtClean="0">
                <a:solidFill>
                  <a:srgbClr val="202122"/>
                </a:solidFill>
                <a:latin typeface="Arial"/>
              </a:rPr>
              <a:t>– счаст</a:t>
            </a:r>
            <a:r>
              <a:rPr lang="ru-RU" sz="2000" i="1" dirty="0" smtClean="0">
                <a:solidFill>
                  <a:srgbClr val="202122"/>
                </a:solidFill>
                <a:latin typeface="Arial"/>
              </a:rPr>
              <a:t>ь</a:t>
            </a:r>
            <a:r>
              <a:rPr lang="tt-RU" sz="2000" i="1" dirty="0" smtClean="0">
                <a:solidFill>
                  <a:srgbClr val="202122"/>
                </a:solidFill>
                <a:latin typeface="Arial"/>
              </a:rPr>
              <a:t>е.</a:t>
            </a:r>
          </a:p>
        </p:txBody>
      </p:sp>
    </p:spTree>
    <p:extLst>
      <p:ext uri="{BB962C8B-B14F-4D97-AF65-F5344CB8AC3E}">
        <p14:creationId xmlns:p14="http://schemas.microsoft.com/office/powerpoint/2010/main" val="369541237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80220" y="1884791"/>
            <a:ext cx="685901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/>
              <a:buChar char="•"/>
            </a:pPr>
            <a:r>
              <a:rPr lang="ru-RU" sz="2400" b="1" i="0" dirty="0" err="1" smtClean="0">
                <a:solidFill>
                  <a:srgbClr val="202122"/>
                </a:solidFill>
                <a:effectLst/>
                <a:latin typeface="Arial"/>
              </a:rPr>
              <a:t>Башта</a:t>
            </a:r>
            <a:r>
              <a:rPr lang="ru-RU" sz="2400" b="1" i="0" dirty="0" smtClean="0">
                <a:solidFill>
                  <a:srgbClr val="202122"/>
                </a:solidFill>
                <a:effectLst/>
                <a:latin typeface="Arial"/>
              </a:rPr>
              <a:t> </a:t>
            </a:r>
            <a:r>
              <a:rPr lang="ru-RU" sz="2400" b="1" i="0" dirty="0" err="1" smtClean="0">
                <a:solidFill>
                  <a:srgbClr val="202122"/>
                </a:solidFill>
                <a:effectLst/>
                <a:latin typeface="Arial"/>
              </a:rPr>
              <a:t>холык</a:t>
            </a:r>
            <a:r>
              <a:rPr lang="ru-RU" sz="2400" b="1" i="0" dirty="0" smtClean="0">
                <a:solidFill>
                  <a:srgbClr val="202122"/>
                </a:solidFill>
                <a:effectLst/>
                <a:latin typeface="Arial"/>
              </a:rPr>
              <a:t> тап, </a:t>
            </a:r>
            <a:r>
              <a:rPr lang="ru-RU" sz="2400" b="1" i="0" dirty="0" err="1" smtClean="0">
                <a:solidFill>
                  <a:srgbClr val="202122"/>
                </a:solidFill>
                <a:effectLst/>
                <a:latin typeface="Arial"/>
              </a:rPr>
              <a:t>аннан</a:t>
            </a:r>
            <a:r>
              <a:rPr lang="ru-RU" sz="2400" b="1" i="0" dirty="0" smtClean="0">
                <a:solidFill>
                  <a:srgbClr val="202122"/>
                </a:solidFill>
                <a:effectLst/>
                <a:latin typeface="Arial"/>
              </a:rPr>
              <a:t> </a:t>
            </a:r>
            <a:r>
              <a:rPr lang="ru-RU" sz="2400" b="1" i="0" dirty="0" err="1" smtClean="0">
                <a:solidFill>
                  <a:srgbClr val="202122"/>
                </a:solidFill>
                <a:effectLst/>
                <a:latin typeface="Arial"/>
              </a:rPr>
              <a:t>гыйлем</a:t>
            </a:r>
            <a:r>
              <a:rPr lang="ru-RU" sz="2400" b="1" i="0" dirty="0" smtClean="0">
                <a:solidFill>
                  <a:srgbClr val="202122"/>
                </a:solidFill>
                <a:effectLst/>
                <a:latin typeface="Arial"/>
              </a:rPr>
              <a:t>.</a:t>
            </a:r>
          </a:p>
          <a:p>
            <a:pPr>
              <a:buFont typeface="Arial"/>
              <a:buChar char="•"/>
            </a:pPr>
            <a:r>
              <a:rPr lang="ru-RU" sz="2400" b="1" i="0" dirty="0" err="1" smtClean="0">
                <a:solidFill>
                  <a:srgbClr val="202122"/>
                </a:solidFill>
                <a:effectLst/>
                <a:latin typeface="Arial"/>
              </a:rPr>
              <a:t>Кешене</a:t>
            </a:r>
            <a:r>
              <a:rPr lang="ru-RU" sz="2400" b="1" i="0" dirty="0" smtClean="0">
                <a:solidFill>
                  <a:srgbClr val="202122"/>
                </a:solidFill>
                <a:effectLst/>
                <a:latin typeface="Arial"/>
              </a:rPr>
              <a:t> </a:t>
            </a:r>
            <a:r>
              <a:rPr lang="ru-RU" sz="2400" b="1" i="0" dirty="0" err="1" smtClean="0">
                <a:solidFill>
                  <a:srgbClr val="202122"/>
                </a:solidFill>
                <a:effectLst/>
                <a:latin typeface="Arial"/>
              </a:rPr>
              <a:t>беләсең</a:t>
            </a:r>
            <a:r>
              <a:rPr lang="ru-RU" sz="2400" b="1" i="0" dirty="0" smtClean="0">
                <a:solidFill>
                  <a:srgbClr val="202122"/>
                </a:solidFill>
                <a:effectLst/>
                <a:latin typeface="Arial"/>
              </a:rPr>
              <a:t> </a:t>
            </a:r>
            <a:r>
              <a:rPr lang="ru-RU" sz="2400" b="1" i="0" dirty="0" err="1" smtClean="0">
                <a:solidFill>
                  <a:srgbClr val="202122"/>
                </a:solidFill>
                <a:effectLst/>
                <a:latin typeface="Arial"/>
              </a:rPr>
              <a:t>килсә</a:t>
            </a:r>
            <a:r>
              <a:rPr lang="ru-RU" sz="2400" b="1" i="0" dirty="0" smtClean="0">
                <a:solidFill>
                  <a:srgbClr val="202122"/>
                </a:solidFill>
                <a:effectLst/>
                <a:latin typeface="Arial"/>
              </a:rPr>
              <a:t>, </a:t>
            </a:r>
            <a:r>
              <a:rPr lang="ru-RU" sz="2400" b="1" i="0" dirty="0" err="1" smtClean="0">
                <a:solidFill>
                  <a:srgbClr val="202122"/>
                </a:solidFill>
                <a:effectLst/>
                <a:latin typeface="Arial"/>
              </a:rPr>
              <a:t>холкына</a:t>
            </a:r>
            <a:r>
              <a:rPr lang="ru-RU" sz="2400" b="1" i="0" dirty="0" smtClean="0">
                <a:solidFill>
                  <a:srgbClr val="202122"/>
                </a:solidFill>
                <a:effectLst/>
                <a:latin typeface="Arial"/>
              </a:rPr>
              <a:t> кара,</a:t>
            </a:r>
          </a:p>
          <a:p>
            <a:r>
              <a:rPr lang="ru-RU" sz="2400" b="1" i="0" dirty="0" smtClean="0">
                <a:solidFill>
                  <a:srgbClr val="202122"/>
                </a:solidFill>
                <a:effectLst/>
                <a:latin typeface="Arial"/>
              </a:rPr>
              <a:t>Баланы </a:t>
            </a:r>
            <a:r>
              <a:rPr lang="ru-RU" sz="2400" b="1" i="0" dirty="0" err="1" smtClean="0">
                <a:solidFill>
                  <a:srgbClr val="202122"/>
                </a:solidFill>
                <a:effectLst/>
                <a:latin typeface="Arial"/>
              </a:rPr>
              <a:t>беләсең</a:t>
            </a:r>
            <a:r>
              <a:rPr lang="ru-RU" sz="2400" b="1" i="0" dirty="0" smtClean="0">
                <a:solidFill>
                  <a:srgbClr val="202122"/>
                </a:solidFill>
                <a:effectLst/>
                <a:latin typeface="Arial"/>
              </a:rPr>
              <a:t> </a:t>
            </a:r>
            <a:r>
              <a:rPr lang="ru-RU" sz="2400" b="1" i="0" dirty="0" err="1" smtClean="0">
                <a:solidFill>
                  <a:srgbClr val="202122"/>
                </a:solidFill>
                <a:effectLst/>
                <a:latin typeface="Arial"/>
              </a:rPr>
              <a:t>килсә</a:t>
            </a:r>
            <a:r>
              <a:rPr lang="ru-RU" sz="2400" b="1" i="0" dirty="0" smtClean="0">
                <a:solidFill>
                  <a:srgbClr val="202122"/>
                </a:solidFill>
                <a:effectLst/>
                <a:latin typeface="Arial"/>
              </a:rPr>
              <a:t>, </a:t>
            </a:r>
            <a:r>
              <a:rPr lang="ru-RU" sz="2400" b="1" i="0" dirty="0" err="1" smtClean="0">
                <a:solidFill>
                  <a:srgbClr val="202122"/>
                </a:solidFill>
                <a:effectLst/>
                <a:latin typeface="Arial"/>
              </a:rPr>
              <a:t>уенына</a:t>
            </a:r>
            <a:r>
              <a:rPr lang="ru-RU" sz="2400" b="1" i="0" dirty="0" smtClean="0">
                <a:solidFill>
                  <a:srgbClr val="202122"/>
                </a:solidFill>
                <a:effectLst/>
                <a:latin typeface="Arial"/>
              </a:rPr>
              <a:t> кара.</a:t>
            </a:r>
          </a:p>
          <a:p>
            <a:pPr>
              <a:buFont typeface="Arial"/>
              <a:buChar char="•"/>
            </a:pPr>
            <a:r>
              <a:rPr lang="ru-RU" sz="2400" b="1" i="0" dirty="0" smtClean="0">
                <a:solidFill>
                  <a:srgbClr val="202122"/>
                </a:solidFill>
                <a:effectLst/>
                <a:latin typeface="Arial"/>
              </a:rPr>
              <a:t>Кеше </a:t>
            </a:r>
            <a:r>
              <a:rPr lang="ru-RU" sz="2400" b="1" i="0" dirty="0" err="1" smtClean="0">
                <a:solidFill>
                  <a:srgbClr val="202122"/>
                </a:solidFill>
                <a:effectLst/>
                <a:latin typeface="Arial"/>
              </a:rPr>
              <a:t>холкын</a:t>
            </a:r>
            <a:r>
              <a:rPr lang="ru-RU" sz="2400" b="1" i="0" dirty="0" smtClean="0">
                <a:solidFill>
                  <a:srgbClr val="202122"/>
                </a:solidFill>
                <a:effectLst/>
                <a:latin typeface="Arial"/>
              </a:rPr>
              <a:t> </a:t>
            </a:r>
            <a:r>
              <a:rPr lang="ru-RU" sz="2400" b="1" i="0" dirty="0" err="1" smtClean="0">
                <a:solidFill>
                  <a:srgbClr val="202122"/>
                </a:solidFill>
                <a:effectLst/>
                <a:latin typeface="Arial"/>
              </a:rPr>
              <a:t>күзәт</a:t>
            </a:r>
            <a:r>
              <a:rPr lang="ru-RU" sz="2400" b="1" i="0" dirty="0" smtClean="0">
                <a:solidFill>
                  <a:srgbClr val="202122"/>
                </a:solidFill>
                <a:effectLst/>
                <a:latin typeface="Arial"/>
              </a:rPr>
              <a:t>, </a:t>
            </a:r>
            <a:r>
              <a:rPr lang="ru-RU" sz="2400" b="1" i="0" dirty="0" err="1" smtClean="0">
                <a:solidFill>
                  <a:srgbClr val="202122"/>
                </a:solidFill>
                <a:effectLst/>
                <a:latin typeface="Arial"/>
              </a:rPr>
              <a:t>үзеңнекен</a:t>
            </a:r>
            <a:r>
              <a:rPr lang="ru-RU" sz="2400" b="1" i="0" dirty="0" smtClean="0">
                <a:solidFill>
                  <a:srgbClr val="202122"/>
                </a:solidFill>
                <a:effectLst/>
                <a:latin typeface="Arial"/>
              </a:rPr>
              <a:t> </a:t>
            </a:r>
            <a:r>
              <a:rPr lang="ru-RU" sz="2400" b="1" i="0" dirty="0" err="1" smtClean="0">
                <a:solidFill>
                  <a:srgbClr val="202122"/>
                </a:solidFill>
                <a:effectLst/>
                <a:latin typeface="Arial"/>
              </a:rPr>
              <a:t>төзәт</a:t>
            </a:r>
            <a:r>
              <a:rPr lang="ru-RU" sz="2400" b="1" i="0" dirty="0" smtClean="0">
                <a:solidFill>
                  <a:srgbClr val="202122"/>
                </a:solidFill>
                <a:effectLst/>
                <a:latin typeface="Arial"/>
              </a:rPr>
              <a:t>.</a:t>
            </a:r>
          </a:p>
          <a:p>
            <a:pPr>
              <a:buFont typeface="Arial"/>
              <a:buChar char="•"/>
            </a:pPr>
            <a:r>
              <a:rPr lang="ru-RU" sz="2400" b="1" dirty="0" err="1">
                <a:solidFill>
                  <a:srgbClr val="202122"/>
                </a:solidFill>
                <a:latin typeface="Arial"/>
              </a:rPr>
              <a:t>Адәмне</a:t>
            </a:r>
            <a:r>
              <a:rPr lang="ru-RU" sz="2400" b="1" dirty="0">
                <a:solidFill>
                  <a:srgbClr val="202122"/>
                </a:solidFill>
                <a:latin typeface="Arial"/>
              </a:rPr>
              <a:t> </a:t>
            </a:r>
            <a:r>
              <a:rPr lang="ru-RU" sz="2400" b="1" dirty="0" err="1">
                <a:solidFill>
                  <a:srgbClr val="202122"/>
                </a:solidFill>
                <a:latin typeface="Arial"/>
              </a:rPr>
              <a:t>адәм</a:t>
            </a:r>
            <a:r>
              <a:rPr lang="ru-RU" sz="2400" b="1" dirty="0">
                <a:solidFill>
                  <a:srgbClr val="202122"/>
                </a:solidFill>
                <a:latin typeface="Arial"/>
              </a:rPr>
              <a:t> </a:t>
            </a:r>
            <a:r>
              <a:rPr lang="ru-RU" sz="2400" b="1" dirty="0" err="1">
                <a:solidFill>
                  <a:srgbClr val="202122"/>
                </a:solidFill>
                <a:latin typeface="Arial"/>
              </a:rPr>
              <a:t>иткән</a:t>
            </a:r>
            <a:r>
              <a:rPr lang="ru-RU" sz="2400" b="1" dirty="0">
                <a:solidFill>
                  <a:srgbClr val="202122"/>
                </a:solidFill>
                <a:latin typeface="Arial"/>
              </a:rPr>
              <a:t> </a:t>
            </a:r>
            <a:r>
              <a:rPr lang="ru-RU" sz="2400" b="1" dirty="0" err="1">
                <a:solidFill>
                  <a:srgbClr val="202122"/>
                </a:solidFill>
                <a:latin typeface="Arial"/>
              </a:rPr>
              <a:t>әдәп</a:t>
            </a:r>
            <a:r>
              <a:rPr lang="ru-RU" sz="2400" b="1" dirty="0">
                <a:solidFill>
                  <a:srgbClr val="202122"/>
                </a:solidFill>
                <a:latin typeface="Arial"/>
              </a:rPr>
              <a:t>.</a:t>
            </a:r>
          </a:p>
          <a:p>
            <a:pPr>
              <a:buFont typeface="Arial"/>
              <a:buChar char="•"/>
            </a:pPr>
            <a:endParaRPr lang="ru-RU" sz="2400" b="1" i="0" dirty="0">
              <a:solidFill>
                <a:srgbClr val="202122"/>
              </a:solidFill>
              <a:effectLst/>
              <a:latin typeface="Arial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123728" y="764704"/>
            <a:ext cx="612068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tt-RU" sz="20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Яхшы холыклы булу турында т</a:t>
            </a:r>
            <a:r>
              <a:rPr lang="tt-RU" sz="20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атар </a:t>
            </a:r>
            <a:r>
              <a:rPr lang="tt-RU" sz="20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халык мәкал</a:t>
            </a:r>
            <a:r>
              <a:rPr lang="ru-RU" sz="20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ь</a:t>
            </a:r>
            <a:r>
              <a:rPr lang="tt-RU" sz="20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ләрен укыгыз. Аңлатыгыз</a:t>
            </a:r>
            <a:r>
              <a:rPr lang="tt-RU" sz="20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tt-RU" sz="20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915816" y="3960743"/>
            <a:ext cx="583264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i="1" dirty="0" err="1">
                <a:solidFill>
                  <a:srgbClr val="202122"/>
                </a:solidFill>
                <a:latin typeface="Arial"/>
              </a:rPr>
              <a:t>Сүзлекчә</a:t>
            </a:r>
            <a:r>
              <a:rPr lang="ru-RU" sz="2000" i="1" dirty="0" smtClean="0">
                <a:solidFill>
                  <a:srgbClr val="202122"/>
                </a:solidFill>
                <a:latin typeface="Arial"/>
              </a:rPr>
              <a:t>: </a:t>
            </a:r>
            <a:r>
              <a:rPr lang="ru-RU" sz="2000" i="1" dirty="0" err="1" smtClean="0">
                <a:solidFill>
                  <a:srgbClr val="202122"/>
                </a:solidFill>
                <a:latin typeface="Arial"/>
              </a:rPr>
              <a:t>холык</a:t>
            </a:r>
            <a:r>
              <a:rPr lang="ru-RU" sz="2000" i="1" dirty="0" smtClean="0">
                <a:solidFill>
                  <a:srgbClr val="202122"/>
                </a:solidFill>
                <a:latin typeface="Arial"/>
              </a:rPr>
              <a:t> – характер, </a:t>
            </a:r>
            <a:r>
              <a:rPr lang="ru-RU" sz="2000" i="1" dirty="0" err="1" smtClean="0">
                <a:solidFill>
                  <a:srgbClr val="202122"/>
                </a:solidFill>
                <a:latin typeface="Arial"/>
              </a:rPr>
              <a:t>гыйлем</a:t>
            </a:r>
            <a:r>
              <a:rPr lang="ru-RU" sz="2000" i="1" dirty="0" smtClean="0">
                <a:solidFill>
                  <a:srgbClr val="202122"/>
                </a:solidFill>
                <a:latin typeface="Arial"/>
              </a:rPr>
              <a:t> – знание,</a:t>
            </a:r>
          </a:p>
          <a:p>
            <a:r>
              <a:rPr lang="ru-RU" sz="2000" i="1" dirty="0" smtClean="0">
                <a:solidFill>
                  <a:srgbClr val="202122"/>
                </a:solidFill>
                <a:latin typeface="Arial"/>
              </a:rPr>
              <a:t> </a:t>
            </a:r>
            <a:r>
              <a:rPr lang="ru-RU" sz="2000" i="1" dirty="0" err="1" smtClean="0">
                <a:solidFill>
                  <a:srgbClr val="202122"/>
                </a:solidFill>
                <a:latin typeface="Arial"/>
              </a:rPr>
              <a:t>төзәт</a:t>
            </a:r>
            <a:r>
              <a:rPr lang="ru-RU" sz="2000" i="1" dirty="0" smtClean="0">
                <a:solidFill>
                  <a:srgbClr val="202122"/>
                </a:solidFill>
                <a:latin typeface="Arial"/>
              </a:rPr>
              <a:t> </a:t>
            </a:r>
            <a:r>
              <a:rPr lang="ru-RU" sz="2000" i="1" dirty="0" smtClean="0">
                <a:solidFill>
                  <a:srgbClr val="202122"/>
                </a:solidFill>
                <a:latin typeface="Arial"/>
              </a:rPr>
              <a:t>– исправляй, </a:t>
            </a:r>
            <a:r>
              <a:rPr lang="ru-RU" sz="2000" i="1" dirty="0" err="1">
                <a:solidFill>
                  <a:srgbClr val="202122"/>
                </a:solidFill>
                <a:latin typeface="Arial"/>
              </a:rPr>
              <a:t>адәм</a:t>
            </a:r>
            <a:r>
              <a:rPr lang="ru-RU" sz="2000" i="1" dirty="0">
                <a:solidFill>
                  <a:srgbClr val="202122"/>
                </a:solidFill>
                <a:latin typeface="Arial"/>
              </a:rPr>
              <a:t> – человек, </a:t>
            </a:r>
            <a:endParaRPr lang="ru-RU" sz="2000" i="1" dirty="0" smtClean="0">
              <a:solidFill>
                <a:srgbClr val="202122"/>
              </a:solidFill>
              <a:latin typeface="Arial"/>
            </a:endParaRPr>
          </a:p>
          <a:p>
            <a:r>
              <a:rPr lang="ru-RU" sz="2000" i="1" dirty="0" err="1" smtClean="0">
                <a:solidFill>
                  <a:srgbClr val="202122"/>
                </a:solidFill>
                <a:latin typeface="Arial"/>
              </a:rPr>
              <a:t>әдәп</a:t>
            </a:r>
            <a:r>
              <a:rPr lang="ru-RU" sz="2000" i="1" dirty="0" smtClean="0">
                <a:solidFill>
                  <a:srgbClr val="202122"/>
                </a:solidFill>
                <a:latin typeface="Arial"/>
              </a:rPr>
              <a:t> </a:t>
            </a:r>
            <a:r>
              <a:rPr lang="ru-RU" sz="2000" i="1" dirty="0">
                <a:solidFill>
                  <a:srgbClr val="202122"/>
                </a:solidFill>
                <a:latin typeface="Arial"/>
              </a:rPr>
              <a:t>– </a:t>
            </a:r>
            <a:r>
              <a:rPr lang="ru-RU" sz="2000" i="1" dirty="0" smtClean="0">
                <a:solidFill>
                  <a:srgbClr val="202122"/>
                </a:solidFill>
                <a:latin typeface="Arial"/>
              </a:rPr>
              <a:t>благовоспитанность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8491185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219" y="1988840"/>
            <a:ext cx="3457575" cy="360997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31539" y="5535219"/>
            <a:ext cx="842493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err="1" smtClean="0">
                <a:effectLst/>
                <a:latin typeface="Times New Roman"/>
                <a:ea typeface="Calibri"/>
              </a:rPr>
              <a:t>Акыллы</a:t>
            </a:r>
            <a:r>
              <a:rPr lang="ru-RU" sz="2800" b="1" dirty="0" smtClean="0">
                <a:effectLst/>
                <a:latin typeface="Times New Roman"/>
                <a:ea typeface="Calibri"/>
              </a:rPr>
              <a:t> </a:t>
            </a:r>
            <a:r>
              <a:rPr lang="tt-RU" sz="2800" b="1" dirty="0" smtClean="0">
                <a:effectLst/>
                <a:latin typeface="Times New Roman"/>
                <a:ea typeface="Calibri"/>
              </a:rPr>
              <a:t>һәм яхшы холыклы бер егет бар иде. </a:t>
            </a:r>
            <a:endParaRPr lang="ru-RU" sz="2800" b="1" dirty="0" smtClean="0"/>
          </a:p>
          <a:p>
            <a:r>
              <a:rPr lang="tt-RU" sz="2800" dirty="0" smtClean="0">
                <a:effectLst/>
                <a:latin typeface="Times New Roman"/>
                <a:ea typeface="Calibri"/>
              </a:rPr>
              <a:t>(</a:t>
            </a:r>
            <a:r>
              <a:rPr lang="tt-RU" sz="2800" i="1" dirty="0" smtClean="0">
                <a:effectLst/>
                <a:latin typeface="Times New Roman"/>
                <a:ea typeface="Calibri"/>
              </a:rPr>
              <a:t>холык – характер, яхшы холыклы - воспитанный</a:t>
            </a:r>
            <a:r>
              <a:rPr lang="tt-RU" sz="2800" dirty="0" smtClean="0">
                <a:effectLst/>
                <a:latin typeface="Times New Roman"/>
                <a:ea typeface="Calibri"/>
              </a:rPr>
              <a:t>)</a:t>
            </a:r>
            <a:endParaRPr lang="ru-RU" sz="28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683568" y="557822"/>
            <a:ext cx="7920880" cy="1364476"/>
          </a:xfrm>
          <a:prstGeom prst="rect">
            <a:avLst/>
          </a:prstGeom>
          <a:solidFill>
            <a:srgbClr val="0070C0"/>
          </a:solidFill>
        </p:spPr>
        <p:txBody>
          <a:bodyPr wrap="square">
            <a:spAutoFit/>
          </a:bodyPr>
          <a:lstStyle/>
          <a:p>
            <a:pPr lvl="0" algn="ctr">
              <a:lnSpc>
                <a:spcPct val="115000"/>
              </a:lnSpc>
              <a:spcAft>
                <a:spcPts val="1000"/>
              </a:spcAft>
            </a:pPr>
            <a:r>
              <a:rPr lang="ru-RU" sz="2000" b="1" dirty="0" err="1" smtClean="0">
                <a:solidFill>
                  <a:srgbClr val="FFFF00"/>
                </a:solidFill>
                <a:latin typeface="Times New Roman"/>
                <a:ea typeface="Calibri"/>
                <a:cs typeface="Times New Roman"/>
              </a:rPr>
              <a:t>Каюм</a:t>
            </a:r>
            <a:r>
              <a:rPr lang="ru-RU" sz="2000" b="1" dirty="0" smtClean="0">
                <a:solidFill>
                  <a:srgbClr val="FFFF00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ru-RU" sz="2000" b="1" dirty="0" err="1" smtClean="0">
                <a:solidFill>
                  <a:srgbClr val="FFFF00"/>
                </a:solidFill>
                <a:latin typeface="Times New Roman"/>
                <a:ea typeface="Calibri"/>
                <a:cs typeface="Times New Roman"/>
              </a:rPr>
              <a:t>Насыйри</a:t>
            </a:r>
            <a:r>
              <a:rPr lang="ru-RU" sz="2000" b="1" dirty="0" smtClean="0">
                <a:solidFill>
                  <a:srgbClr val="FFFF00"/>
                </a:solidFill>
                <a:latin typeface="Times New Roman"/>
                <a:ea typeface="Calibri"/>
                <a:cs typeface="Times New Roman"/>
              </a:rPr>
              <a:t>. </a:t>
            </a:r>
            <a:endParaRPr lang="ru-RU" sz="2000" b="1" dirty="0" smtClean="0">
              <a:solidFill>
                <a:srgbClr val="FFFF00"/>
              </a:solidFill>
              <a:latin typeface="Times New Roman"/>
              <a:ea typeface="Calibri"/>
              <a:cs typeface="Times New Roman"/>
            </a:endParaRPr>
          </a:p>
          <a:p>
            <a:pPr lvl="0" algn="ctr">
              <a:lnSpc>
                <a:spcPct val="115000"/>
              </a:lnSpc>
              <a:spcAft>
                <a:spcPts val="1000"/>
              </a:spcAft>
            </a:pPr>
            <a:r>
              <a:rPr lang="ru-RU" sz="2000" b="1" dirty="0" smtClean="0">
                <a:solidFill>
                  <a:srgbClr val="FFFF00"/>
                </a:solidFill>
                <a:latin typeface="Times New Roman"/>
                <a:ea typeface="Calibri"/>
                <a:cs typeface="Times New Roman"/>
              </a:rPr>
              <a:t>  </a:t>
            </a:r>
            <a:r>
              <a:rPr lang="ru-RU" sz="2000" b="1" dirty="0" smtClean="0">
                <a:solidFill>
                  <a:srgbClr val="FFFF00"/>
                </a:solidFill>
                <a:latin typeface="Times New Roman"/>
                <a:ea typeface="Calibri"/>
                <a:cs typeface="Times New Roman"/>
              </a:rPr>
              <a:t>«</a:t>
            </a:r>
            <a:r>
              <a:rPr lang="ru-RU" sz="2000" b="1" dirty="0" err="1" smtClean="0">
                <a:solidFill>
                  <a:srgbClr val="FFFF00"/>
                </a:solidFill>
                <a:latin typeface="Times New Roman"/>
                <a:ea typeface="Calibri"/>
                <a:cs typeface="Times New Roman"/>
              </a:rPr>
              <a:t>Акыллы</a:t>
            </a:r>
            <a:r>
              <a:rPr lang="ru-RU" sz="2000" b="1" dirty="0" smtClean="0">
                <a:solidFill>
                  <a:srgbClr val="FFFF00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ru-RU" sz="2000" b="1" dirty="0" err="1" smtClean="0">
                <a:solidFill>
                  <a:srgbClr val="FFFF00"/>
                </a:solidFill>
                <a:latin typeface="Times New Roman"/>
                <a:ea typeface="Calibri"/>
                <a:cs typeface="Times New Roman"/>
              </a:rPr>
              <a:t>һәм</a:t>
            </a:r>
            <a:r>
              <a:rPr lang="ru-RU" sz="2000" b="1" dirty="0" smtClean="0">
                <a:solidFill>
                  <a:srgbClr val="FFFF00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ru-RU" sz="2000" b="1" dirty="0" err="1" smtClean="0">
                <a:solidFill>
                  <a:srgbClr val="FFFF00"/>
                </a:solidFill>
                <a:latin typeface="Times New Roman"/>
                <a:ea typeface="Calibri"/>
                <a:cs typeface="Times New Roman"/>
              </a:rPr>
              <a:t>яхшы</a:t>
            </a:r>
            <a:r>
              <a:rPr lang="ru-RU" sz="2000" b="1" dirty="0" smtClean="0">
                <a:solidFill>
                  <a:srgbClr val="FFFF00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ru-RU" sz="2000" b="1" dirty="0" err="1" smtClean="0">
                <a:solidFill>
                  <a:srgbClr val="FFFF00"/>
                </a:solidFill>
                <a:latin typeface="Times New Roman"/>
                <a:ea typeface="Calibri"/>
                <a:cs typeface="Times New Roman"/>
              </a:rPr>
              <a:t>холыклы</a:t>
            </a:r>
            <a:r>
              <a:rPr lang="ru-RU" sz="2000" b="1" dirty="0" smtClean="0">
                <a:solidFill>
                  <a:srgbClr val="FFFF00"/>
                </a:solidFill>
                <a:latin typeface="Times New Roman"/>
                <a:ea typeface="Calibri"/>
                <a:cs typeface="Times New Roman"/>
              </a:rPr>
              <a:t>».   </a:t>
            </a:r>
            <a:endParaRPr lang="ru-RU" sz="2000" b="1" dirty="0" smtClean="0">
              <a:solidFill>
                <a:srgbClr val="FFFF00"/>
              </a:solidFill>
              <a:latin typeface="Times New Roman"/>
              <a:ea typeface="Calibri"/>
              <a:cs typeface="Times New Roman"/>
            </a:endParaRPr>
          </a:p>
          <a:p>
            <a:pPr lvl="0" algn="ctr">
              <a:spcAft>
                <a:spcPts val="1000"/>
              </a:spcAft>
            </a:pPr>
            <a:r>
              <a:rPr lang="ru-RU" sz="2000" b="1" dirty="0" err="1" smtClean="0">
                <a:solidFill>
                  <a:srgbClr val="FFFF00"/>
                </a:solidFill>
                <a:latin typeface="Times New Roman"/>
                <a:ea typeface="Calibri"/>
                <a:cs typeface="Times New Roman"/>
              </a:rPr>
              <a:t>Хикәят</a:t>
            </a:r>
            <a:r>
              <a:rPr lang="ru-RU" sz="2000" b="1" dirty="0" smtClean="0">
                <a:solidFill>
                  <a:srgbClr val="FFFF00"/>
                </a:solidFill>
                <a:latin typeface="Times New Roman"/>
                <a:ea typeface="Calibri"/>
                <a:cs typeface="Times New Roman"/>
              </a:rPr>
              <a:t>.</a:t>
            </a:r>
            <a:endParaRPr lang="ru-RU" sz="2000" b="1" dirty="0">
              <a:solidFill>
                <a:srgbClr val="FFFF00"/>
              </a:solidFill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417603858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s://40-ka.ru/uploads/images/2020/04/1709-4412-649124768/api-vakansiya-sotrudnik-s-opytom-trening-menedzher-v-tolyatti_20200417-193321_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692696"/>
            <a:ext cx="6096000" cy="3581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10599" y="4581128"/>
            <a:ext cx="7992888" cy="16927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t-RU" sz="2800" b="1" dirty="0" smtClean="0">
                <a:effectLst/>
                <a:latin typeface="Times New Roman"/>
                <a:ea typeface="Calibri"/>
              </a:rPr>
              <a:t>Галимнәр һәм акыл ияләре арасында ничә мәртәбә утырса да, бер сүз сөйләмәс иде. </a:t>
            </a:r>
            <a:endParaRPr lang="tt-RU" sz="2800" i="1" dirty="0">
              <a:latin typeface="Times New Roman"/>
              <a:ea typeface="Calibri"/>
            </a:endParaRPr>
          </a:p>
          <a:p>
            <a:r>
              <a:rPr lang="tt-RU" sz="2400" i="1" dirty="0" smtClean="0">
                <a:effectLst/>
                <a:latin typeface="Times New Roman"/>
                <a:ea typeface="Calibri"/>
              </a:rPr>
              <a:t>галим – ученый</a:t>
            </a:r>
          </a:p>
          <a:p>
            <a:r>
              <a:rPr lang="tt-RU" sz="2400" i="1" dirty="0" smtClean="0">
                <a:effectLst/>
                <a:latin typeface="Times New Roman"/>
                <a:ea typeface="Calibri"/>
              </a:rPr>
              <a:t>акыл иясе - мудрец</a:t>
            </a:r>
            <a:endParaRPr lang="tt-RU" sz="2400" dirty="0" smtClean="0">
              <a:effectLst/>
              <a:latin typeface="Times New Roman"/>
              <a:ea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07400810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http://islam.ru/sites/default/files/img/2016/veroeshenie/roditeli09_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30554"/>
            <a:ext cx="6400655" cy="42671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97599" y="4347034"/>
            <a:ext cx="8765791" cy="18396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tt-RU" sz="2000" b="1" dirty="0" smtClean="0">
                <a:effectLst/>
                <a:latin typeface="Times New Roman"/>
                <a:ea typeface="Calibri"/>
                <a:cs typeface="Times New Roman"/>
              </a:rPr>
              <a:t>Атасы әйтте;</a:t>
            </a:r>
            <a:endParaRPr lang="ru-RU" sz="2000" b="1" dirty="0">
              <a:ea typeface="Calibri"/>
              <a:cs typeface="Times New Roman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Calibri"/>
              <a:buChar char="-"/>
            </a:pPr>
            <a:r>
              <a:rPr lang="tt-RU" sz="2000" b="1" dirty="0" smtClean="0">
                <a:effectLst/>
                <a:latin typeface="Times New Roman"/>
                <a:ea typeface="Calibri"/>
                <a:cs typeface="Times New Roman"/>
              </a:rPr>
              <a:t>Улым, белгәнеңне ник сөйләмисең? – диде.</a:t>
            </a:r>
            <a:endParaRPr lang="ru-RU" sz="2000" b="1" dirty="0">
              <a:ea typeface="Calibri"/>
              <a:cs typeface="Times New Roman"/>
            </a:endParaRPr>
          </a:p>
          <a:p>
            <a:pPr marL="66675">
              <a:lnSpc>
                <a:spcPct val="115000"/>
              </a:lnSpc>
              <a:spcAft>
                <a:spcPts val="0"/>
              </a:spcAft>
            </a:pPr>
            <a:r>
              <a:rPr lang="tt-RU" sz="2000" b="1" dirty="0" smtClean="0">
                <a:effectLst/>
                <a:latin typeface="Times New Roman"/>
                <a:ea typeface="Calibri"/>
                <a:cs typeface="Times New Roman"/>
              </a:rPr>
              <a:t>Улы әйтте:</a:t>
            </a:r>
            <a:endParaRPr lang="ru-RU" sz="2000" b="1" dirty="0">
              <a:ea typeface="Calibri"/>
              <a:cs typeface="Times New Roman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Calibri"/>
              <a:buChar char="-"/>
            </a:pPr>
            <a:r>
              <a:rPr lang="tt-RU" sz="2000" b="1" dirty="0" smtClean="0">
                <a:effectLst/>
                <a:latin typeface="Times New Roman"/>
                <a:ea typeface="Calibri"/>
                <a:cs typeface="Times New Roman"/>
              </a:rPr>
              <a:t>Куркамын. Әгәр белгәнемне кешегә белдерсәм, галим икән дип, белмәгән нәрсәмне сорарлар да, оятлы булырмын, - диде.</a:t>
            </a:r>
            <a:endParaRPr lang="ru-RU" sz="2000" b="1" dirty="0"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746616061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тека">
  <a:themeElements>
    <a:clrScheme name="Аптека">
      <a:dk1>
        <a:sysClr val="windowText" lastClr="000000"/>
      </a:dk1>
      <a:lt1>
        <a:sysClr val="window" lastClr="FFFFFF"/>
      </a:lt1>
      <a:dk2>
        <a:srgbClr val="564B3C"/>
      </a:dk2>
      <a:lt2>
        <a:srgbClr val="ECEDD1"/>
      </a:lt2>
      <a:accent1>
        <a:srgbClr val="93A299"/>
      </a:accent1>
      <a:accent2>
        <a:srgbClr val="CF543F"/>
      </a:accent2>
      <a:accent3>
        <a:srgbClr val="B5AE53"/>
      </a:accent3>
      <a:accent4>
        <a:srgbClr val="848058"/>
      </a:accent4>
      <a:accent5>
        <a:srgbClr val="E8B54D"/>
      </a:accent5>
      <a:accent6>
        <a:srgbClr val="786C71"/>
      </a:accent6>
      <a:hlink>
        <a:srgbClr val="CCCC00"/>
      </a:hlink>
      <a:folHlink>
        <a:srgbClr val="B2B2B2"/>
      </a:folHlink>
    </a:clrScheme>
    <a:fontScheme name="Аптека">
      <a:majorFont>
        <a:latin typeface="Book Antiqua"/>
        <a:ea typeface=""/>
        <a:cs typeface=""/>
        <a:font script="Jpan" typeface="HGS明朝B"/>
        <a:font script="Hang" typeface="HY견명조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견명조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Аптека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100000"/>
              </a:schemeClr>
            </a:gs>
            <a:gs pos="68000">
              <a:schemeClr val="phClr">
                <a:tint val="77000"/>
                <a:satMod val="100000"/>
              </a:schemeClr>
            </a:gs>
            <a:gs pos="81000">
              <a:schemeClr val="phClr">
                <a:tint val="79000"/>
                <a:satMod val="100000"/>
              </a:schemeClr>
            </a:gs>
            <a:gs pos="86000">
              <a:schemeClr val="phClr">
                <a:tint val="73000"/>
                <a:satMod val="100000"/>
              </a:schemeClr>
            </a:gs>
            <a:gs pos="100000">
              <a:schemeClr val="phClr">
                <a:tint val="35000"/>
                <a:sat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73000"/>
                <a:shade val="100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tint val="100000"/>
                <a:shade val="57000"/>
                <a:satMod val="120000"/>
              </a:schemeClr>
            </a:gs>
            <a:gs pos="80000">
              <a:schemeClr val="phClr">
                <a:tint val="100000"/>
                <a:shade val="56000"/>
                <a:satMod val="145000"/>
              </a:schemeClr>
            </a:gs>
            <a:gs pos="88000">
              <a:schemeClr val="phClr">
                <a:tint val="100000"/>
                <a:shade val="63000"/>
                <a:satMod val="160000"/>
              </a:schemeClr>
            </a:gs>
            <a:gs pos="100000">
              <a:schemeClr val="phClr">
                <a:tint val="99000"/>
                <a:shade val="100000"/>
                <a:satMod val="155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  <a:scene3d>
            <a:camera prst="orthographicFront">
              <a:rot lat="0" lon="0" rev="0"/>
            </a:camera>
            <a:lightRig rig="glow" dir="tl">
              <a:rot lat="0" lon="0" rev="1800000"/>
            </a:lightRig>
          </a:scene3d>
          <a:sp3d contourW="10160" prstMaterial="dkEdge">
            <a:bevelT w="0" h="0" prst="angle"/>
            <a:contourClr>
              <a:schemeClr val="phClr">
                <a:shade val="30000"/>
                <a:satMod val="150000"/>
              </a:schemeClr>
            </a:contourClr>
          </a:sp3d>
        </a:effectStyle>
        <a:effectStyle>
          <a:effectLst>
            <a:glow rad="50800">
              <a:schemeClr val="phClr">
                <a:tint val="68000"/>
                <a:shade val="93000"/>
                <a:alpha val="37000"/>
                <a:satMod val="250000"/>
              </a:schemeClr>
            </a:glow>
          </a:effectLst>
          <a:scene3d>
            <a:camera prst="orthographicFront">
              <a:rot lat="0" lon="0" rev="0"/>
            </a:camera>
            <a:lightRig rig="glow" dir="t">
              <a:rot lat="0" lon="0" rev="1800000"/>
            </a:lightRig>
          </a:scene3d>
          <a:sp3d contourW="10160" prstMaterial="dkEdge">
            <a:bevelT w="20320" h="19050" prst="angle"/>
            <a:contourClr>
              <a:schemeClr val="phClr">
                <a:shade val="3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3000"/>
            <a:satMod val="14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70000"/>
                <a:satMod val="170000"/>
              </a:schemeClr>
              <a:schemeClr val="phClr">
                <a:shade val="70000"/>
                <a:satMod val="13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Apothecary</Template>
  <TotalTime>408</TotalTime>
  <Words>523</Words>
  <Application>Microsoft Office PowerPoint</Application>
  <PresentationFormat>Экран (4:3)</PresentationFormat>
  <Paragraphs>67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Аптека</vt:lpstr>
      <vt:lpstr>Каюм Насыйринең  «Акыллы һәм яхшы холыклы» хикәяте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1-section</dc:creator>
  <cp:lastModifiedBy>1-section</cp:lastModifiedBy>
  <cp:revision>22</cp:revision>
  <dcterms:created xsi:type="dcterms:W3CDTF">2020-08-04T08:10:06Z</dcterms:created>
  <dcterms:modified xsi:type="dcterms:W3CDTF">2020-08-15T07:13:22Z</dcterms:modified>
</cp:coreProperties>
</file>