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9" r:id="rId3"/>
    <p:sldId id="270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prezentaciya-po-literaturnomu-tatarskomu-chteniyu-4407253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abdullatukay.ru/works/stories/umarta-korty-ve-chebenner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t.wikipedia.org/wiki/&#1052;&#1241;&#1089;&#1241;&#1083;" TargetMode="External"/><Relationship Id="rId2" Type="http://schemas.openxmlformats.org/officeDocument/2006/relationships/hyperlink" Target="https://adabiyat.fandom.com/language-wiki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t-RU" b="1" dirty="0" smtClean="0"/>
              <a:t>Г.Тукайның “Умарта корты һәм чебеннәр” мәсәле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/>
          <a:srcRect t="39450" r="49278"/>
          <a:stretch/>
        </p:blipFill>
        <p:spPr bwMode="auto">
          <a:xfrm>
            <a:off x="1475656" y="2171700"/>
            <a:ext cx="6192688" cy="37055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tt-RU" sz="2200" b="1" dirty="0" smtClean="0">
                <a:latin typeface="Times New Roman" pitchFamily="18" charset="0"/>
                <a:cs typeface="Times New Roman" pitchFamily="18" charset="0"/>
              </a:rPr>
              <a:t>Бу мәкальләрнең кайсылары без укыган текстның эчтәлегенә туры килә? Шул мәкальләрне текстның исеме белән туры килгәннәрен дәфтәреңә язып куй.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95536" y="1196752"/>
          <a:ext cx="7848872" cy="51663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924436"/>
                <a:gridCol w="3924436"/>
              </a:tblGrid>
              <a:tr h="4032448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tt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tt-RU" sz="1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tt-RU" sz="1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tt-RU" sz="1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Умарта </a:t>
                      </a:r>
                      <a:r>
                        <a:rPr lang="tt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корты вә чебеннәр.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Тирләп эшләсәң, тәмләп ашарсың.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Җиде тапкыр үлчә, бер тапкыр кис.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Үз илем –алтын бишек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Кеш иле –үтә тишек.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Туган - үскән  җирдән дә матур җир булмас.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Хезмәте барның хөрмәте бар.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Уку – энә белән кое казу.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tt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7. Эше барның  ашы бар.</a:t>
                      </a:r>
                    </a:p>
                    <a:p>
                      <a:pPr algn="l"/>
                      <a:endParaRPr kumimoji="0" lang="tt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1143000"/>
          </a:xfrm>
        </p:spPr>
        <p:txBody>
          <a:bodyPr/>
          <a:lstStyle/>
          <a:p>
            <a:pPr algn="ctr"/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Сорауларга җавап бир: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fontScale="92500" lnSpcReduction="10000"/>
          </a:bodyPr>
          <a:lstStyle/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Язучы нинди кирәкле фикер әйтә? Ул сүзләр нинди кешеләр турында әйтелгән? 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( Туган якны ярату. Эшчән, тырыш , хезмәтне ярата торган кешеләр турында әйтелгән)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Бу текста нинди темалар күтәрелгән?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(хезмәт ярату, хезмәт кешесен хөрмәт итү; туган илне ярату);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Туган илдә нинди кеше кадерле? 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(Туган илдә тырыш, хезмәт сөючән, туган илен ярата торган кеше кадерле)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Нинди кешеләрне хөрмәт итмиләр?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( Ялкау, эш сөйми торган кешеләрне яратмыйлар)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Рәсемдә кайсы фрагмент сурәтләнгән?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  (Тексттан шул  җөмләләрне табып укыгыз)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5242594"/>
          </a:xfrm>
        </p:spPr>
        <p:txBody>
          <a:bodyPr>
            <a:normAutofit/>
          </a:bodyPr>
          <a:lstStyle/>
          <a:p>
            <a:r>
              <a:rPr lang="tt-RU" b="1" dirty="0" smtClean="0"/>
              <a:t>                      Өй </a:t>
            </a:r>
            <a:r>
              <a:rPr lang="tt-RU" b="1" dirty="0" smtClean="0"/>
              <a:t>эше</a:t>
            </a:r>
            <a:r>
              <a:rPr lang="tt-RU" b="1" dirty="0" smtClean="0"/>
              <a:t>.</a:t>
            </a:r>
            <a:br>
              <a:rPr lang="tt-RU" b="1" dirty="0" smtClean="0"/>
            </a:br>
            <a:r>
              <a:rPr lang="tt-RU" b="1" dirty="0" smtClean="0"/>
              <a:t> </a:t>
            </a:r>
            <a:r>
              <a:rPr lang="tt-RU" b="1" dirty="0" smtClean="0"/>
              <a:t>Биремнәрне сайлап ал: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1)Туган ил турында 2 мәкаль </a:t>
            </a:r>
            <a:r>
              <a:rPr lang="tt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</a:t>
            </a:r>
            <a:br>
              <a:rPr lang="tt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“Умарта корты һәм чебеннәр” мәсәле буенча  китапчык (макет, апплика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яса.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484784"/>
            <a:ext cx="6192688" cy="2736304"/>
          </a:xfrm>
        </p:spPr>
        <p:txBody>
          <a:bodyPr>
            <a:normAutofit fontScale="90000"/>
          </a:bodyPr>
          <a:lstStyle/>
          <a:p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 түгел – оча,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Елан түгел – чага.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Чәчәкләргә кунып,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Татлы азык таба. </a:t>
            </a: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81128"/>
            <a:ext cx="5812160" cy="1872208"/>
          </a:xfrm>
        </p:spPr>
        <p:txBody>
          <a:bodyPr>
            <a:normAutofit/>
          </a:bodyPr>
          <a:lstStyle/>
          <a:p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Безз, безз-з, без түбән,</a:t>
            </a: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Безнең өстә йөзтүбән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404664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Табышмакларның җавабын тап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60648"/>
            <a:ext cx="6624736" cy="1224136"/>
          </a:xfrm>
        </p:spPr>
        <p:txBody>
          <a:bodyPr>
            <a:normAutofit/>
          </a:bodyPr>
          <a:lstStyle/>
          <a:p>
            <a:pPr algn="ctr"/>
            <a:r>
              <a:rPr lang="tt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Җавапларынны тикшер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1916832"/>
            <a:ext cx="6696744" cy="4032448"/>
          </a:xfrm>
        </p:spPr>
        <p:txBody>
          <a:bodyPr>
            <a:normAutofit fontScale="77500" lnSpcReduction="20000"/>
          </a:bodyPr>
          <a:lstStyle/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1.Кош түгел – оча,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Елан түгел – чага.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Чәчәкләргә кунып,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Татлы азык таба.    </a:t>
            </a:r>
          </a:p>
          <a:p>
            <a:pPr algn="ctr"/>
            <a:r>
              <a:rPr lang="tt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(Бал корты)</a:t>
            </a:r>
          </a:p>
          <a:p>
            <a:pPr algn="ctr"/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Безз, безз-з, без түбән,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Безнең өстә йөзтүбән. </a:t>
            </a:r>
          </a:p>
          <a:p>
            <a:pPr algn="ctr"/>
            <a:r>
              <a:rPr lang="tt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(Чебен)</a:t>
            </a:r>
            <a:endParaRPr lang="ru-RU" sz="3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tt-RU" b="1" dirty="0" smtClean="0"/>
              <a:t>Г.Тукайның “Умарта корты һәм чебеннәр” әсәрен түбәндәге ссылка буенча кара:</a:t>
            </a:r>
            <a:endParaRPr lang="ru-RU" dirty="0" smtClean="0"/>
          </a:p>
          <a:p>
            <a:endParaRPr lang="ru-RU" dirty="0" smtClean="0"/>
          </a:p>
          <a:p>
            <a:r>
              <a:rPr lang="tt-RU" dirty="0" smtClean="0"/>
              <a:t>        </a:t>
            </a:r>
            <a:r>
              <a:rPr lang="tt-RU" u="sng" dirty="0" smtClean="0">
                <a:hlinkClick r:id="rId2"/>
              </a:rPr>
              <a:t>https://infourok.ru/prezentaciya-po-literaturnomu-tatarskomu-chteniyu-4407253.html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404664"/>
            <a:ext cx="7467600" cy="4873752"/>
          </a:xfrm>
        </p:spPr>
        <p:txBody>
          <a:bodyPr/>
          <a:lstStyle/>
          <a:p>
            <a:pPr lvl="0"/>
            <a:r>
              <a:rPr lang="tt-RU" b="1" dirty="0" smtClean="0"/>
              <a:t>Г.Тукайның “Умарта корты һәм чебеннәр” әсәрен онлайн укы</a:t>
            </a:r>
            <a:endParaRPr lang="ru-RU" dirty="0" smtClean="0"/>
          </a:p>
          <a:p>
            <a:r>
              <a:rPr lang="tt-RU" u="sng" dirty="0" smtClean="0">
                <a:hlinkClick r:id="rId2"/>
              </a:rPr>
              <a:t>http://gabdullatukay.ru/works/stories/umarta-korty-ve-chebenner/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15362" name="Picture 2" descr="https://im0-tub-ru.yandex.net/i?id=13d3793979707026a84344400368a24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132856"/>
            <a:ext cx="6408712" cy="448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/>
              <a:t>Сүзлек эше: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t-RU" dirty="0" smtClean="0"/>
              <a:t>  Мәмләкәт(дәүләт) - государство</a:t>
            </a:r>
            <a:endParaRPr lang="ru-RU" dirty="0" smtClean="0"/>
          </a:p>
          <a:p>
            <a:r>
              <a:rPr lang="tt-RU" dirty="0" smtClean="0"/>
              <a:t>Вә- и(союз)</a:t>
            </a:r>
            <a:endParaRPr lang="ru-RU" dirty="0" smtClean="0"/>
          </a:p>
          <a:p>
            <a:r>
              <a:rPr lang="tt-RU" dirty="0" smtClean="0"/>
              <a:t>Байгыш- сова (филин)</a:t>
            </a:r>
            <a:endParaRPr lang="ru-RU" dirty="0" smtClean="0"/>
          </a:p>
          <a:p>
            <a:r>
              <a:rPr lang="tt-RU" dirty="0" smtClean="0"/>
              <a:t>Рәнҗетәләр- обижают</a:t>
            </a:r>
            <a:endParaRPr lang="ru-RU" dirty="0" smtClean="0"/>
          </a:p>
          <a:p>
            <a:r>
              <a:rPr lang="tt-RU" dirty="0" smtClean="0"/>
              <a:t>Бичара- бедняжка</a:t>
            </a:r>
            <a:endParaRPr lang="ru-RU" dirty="0" smtClean="0"/>
          </a:p>
          <a:p>
            <a:r>
              <a:rPr lang="tt-RU" dirty="0" smtClean="0"/>
              <a:t>Ау корганнар- устроили ловушку</a:t>
            </a:r>
            <a:endParaRPr lang="ru-RU" dirty="0" smtClean="0"/>
          </a:p>
          <a:p>
            <a:r>
              <a:rPr lang="tt-RU" dirty="0" smtClean="0"/>
              <a:t>Алпавыт-помещик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txBody>
          <a:bodyPr/>
          <a:lstStyle/>
          <a:p>
            <a:r>
              <a:rPr lang="tt-RU" b="1" dirty="0" smtClean="0"/>
              <a:t>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“Умарта корты һәм чебеннәр” әсәре буенча ясалган рәсемнәр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fs01.infourok.ru/images/doc/45/56489/img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3123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alish.ru/galery/konkurs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28083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get-zen_doc/758638/pub_5dc967538ddf2d1f5dfbde05_5dc96f47ca2a7e43a17d5a83/scale_120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157662"/>
            <a:ext cx="480060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67600" cy="1143000"/>
          </a:xfrm>
        </p:spPr>
        <p:txBody>
          <a:bodyPr/>
          <a:lstStyle/>
          <a:p>
            <a:r>
              <a:rPr lang="tt-RU" dirty="0" smtClean="0"/>
              <a:t>Нәрсә ул мәсәл?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7457256" cy="5061176"/>
          </a:xfrm>
        </p:spPr>
        <p:txBody>
          <a:bodyPr>
            <a:normAutofit lnSpcReduction="10000"/>
          </a:bodyPr>
          <a:lstStyle/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Мәсәл ул - акыл – әхлак өйрәтүче кечкенә хикәя. Ул, гадәттә, шигъри формада языла һәм анда нинди дә булса вакыйга сурәтләнә. Вакыйгалардан килеп чыга торган әхлакый нәтиҗә – мораль мәсәлнең я башында я азагында бирелә.  Кешеләр арасындагы мөнәсәбәтләрне күрсәтә. Кагыйдә буларак, персонажлар итеп хайваннар, җәнлекләр, балыклар, кошлар, үсемлекләр сурәтләнә. Кайчагында җансыз предметлар да алына </a:t>
            </a: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Тулырак мәг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лүматны түбәндәге сылтама аша таба аласың:</a:t>
            </a:r>
          </a:p>
          <a:p>
            <a:r>
              <a:rPr lang="ru-RU" u="sng" dirty="0" smtClean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adabiyat.fandom.com/language-wikis</a:t>
            </a:r>
            <a:r>
              <a:rPr lang="ru-RU" u="sng" dirty="0" smtClean="0"/>
              <a:t> </a:t>
            </a:r>
          </a:p>
          <a:p>
            <a:r>
              <a:rPr lang="en-US" dirty="0" smtClean="0">
                <a:hlinkClick r:id="rId3"/>
              </a:rPr>
              <a:t>https://tt.wikipedia.org/wiki/</a:t>
            </a:r>
            <a:r>
              <a:rPr lang="ru-RU" dirty="0" err="1" smtClean="0">
                <a:hlinkClick r:id="rId3"/>
              </a:rPr>
              <a:t>Мәсәл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Белем</a:t>
            </a:r>
            <a:r>
              <a:rPr lang="tt-RU" dirty="0" smtClean="0"/>
              <a:t>еңне тикшер: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91264" cy="5040560"/>
          </a:xfrm>
        </p:spPr>
        <p:txBody>
          <a:bodyPr>
            <a:normAutofit fontScale="55000" lnSpcReduction="20000"/>
          </a:bodyPr>
          <a:lstStyle/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-Ни өчен чебеннәр чит мәмләкәтләргә китәргә әзерләнәләр?- Икенче җөмләдә бу сорауга җавап бармы?</a:t>
            </a:r>
          </a:p>
          <a:p>
            <a:pPr>
              <a:buNone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tt-RU" sz="3600" i="1" dirty="0" smtClean="0">
                <a:latin typeface="Times New Roman" pitchFamily="18" charset="0"/>
                <a:cs typeface="Times New Roman" pitchFamily="18" charset="0"/>
              </a:rPr>
              <a:t>(Алар байгушлардан чит җирләрдә бик яхшы дип ишеткәннәр)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- Чебеннәр ни өчен чит җирләргә китәргә китәргә тели?</a:t>
            </a:r>
          </a:p>
          <a:p>
            <a:pPr>
              <a:buNone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tt-RU" sz="3600" i="1" dirty="0" smtClean="0">
                <a:latin typeface="Times New Roman" pitchFamily="18" charset="0"/>
                <a:cs typeface="Times New Roman" pitchFamily="18" charset="0"/>
              </a:rPr>
              <a:t>(Чөнки туган җирләрендә  аларны рәнҗетәләр, ашъяулык тирәсеннән куалар, татлы ашлар ашатмыйлар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) 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- Ни өчен ашамлык өстендәге пыяла калфак  чебеннәрнең бигрәк тә ачуын китерә?</a:t>
            </a:r>
          </a:p>
          <a:p>
            <a:pPr>
              <a:buNone/>
            </a:pPr>
            <a:r>
              <a:rPr lang="tt-RU" sz="3600" i="1" dirty="0" smtClean="0">
                <a:latin typeface="Times New Roman" pitchFamily="18" charset="0"/>
                <a:cs typeface="Times New Roman" pitchFamily="18" charset="0"/>
              </a:rPr>
              <a:t>        (Алар мыскыл иткән шикелле, чебеннәрнең тик күзләрен генә кызыктыралар)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- Ни өчен чебеннәр үрмәкүчләр турында “усал үрмәкүчләр” диләр?</a:t>
            </a:r>
          </a:p>
          <a:p>
            <a:pPr>
              <a:buNone/>
            </a:pPr>
            <a:r>
              <a:rPr lang="tt-RU" sz="3600" i="1" dirty="0" smtClean="0">
                <a:latin typeface="Times New Roman" pitchFamily="18" charset="0"/>
                <a:cs typeface="Times New Roman" pitchFamily="18" charset="0"/>
              </a:rPr>
              <a:t>          (Чөнки үрмәкүчләр  чебеннәр белән тукланалар)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- Иң соңгы җөмлә ни өчен аерым язылган? </a:t>
            </a:r>
          </a:p>
          <a:p>
            <a:pPr>
              <a:buNone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tt-RU" sz="3600" i="1" dirty="0" smtClean="0">
                <a:latin typeface="Times New Roman" pitchFamily="18" charset="0"/>
                <a:cs typeface="Times New Roman" pitchFamily="18" charset="0"/>
              </a:rPr>
              <a:t>(Бу мәсәл. Әхлакый нәтиҗә – мораль мәсәлнең азагында бирелгән.)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</TotalTime>
  <Words>552</Words>
  <Application>Microsoft Office PowerPoint</Application>
  <PresentationFormat>Экран (4:3)</PresentationFormat>
  <Paragraphs>71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Г.Тукайның “Умарта корты һәм чебеннәр” мәсәле</vt:lpstr>
      <vt:lpstr>                    1. Кош түгел – оча, Елан түгел – чага. Чәчәкләргә кунып, Татлы азык таба.   </vt:lpstr>
      <vt:lpstr>Җавапларынны тикшер</vt:lpstr>
      <vt:lpstr>Слайд 4</vt:lpstr>
      <vt:lpstr>Слайд 5</vt:lpstr>
      <vt:lpstr>Сүзлек эше:</vt:lpstr>
      <vt:lpstr> “Умарта корты һәм чебеннәр” әсәре буенча ясалган рәсемнәр </vt:lpstr>
      <vt:lpstr>Нәрсә ул мәсәл?</vt:lpstr>
      <vt:lpstr>Белемеңне тикшер:</vt:lpstr>
      <vt:lpstr>Бу мәкальләрнең кайсылары без укыган текстның эчтәлегенә туры килә? Шул мәкальләрне текстның исеме белән туры килгәннәрен дәфтәреңә язып куй. </vt:lpstr>
      <vt:lpstr>Сорауларга җавап бир:</vt:lpstr>
      <vt:lpstr>                      Өй эше.  Биремнәрне сайлап ал:   1)Туган ил турында 2 мәкаль яз  2) “Умарта корты һәм чебеннәр” мәсәле буенча  китапчык (макет, аппликация) яса.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Г.Тукайның “Умарта корты һәм чебеннәр” мәсәле</dc:title>
  <dc:creator>101072</dc:creator>
  <cp:lastModifiedBy>101072</cp:lastModifiedBy>
  <cp:revision>16</cp:revision>
  <dcterms:created xsi:type="dcterms:W3CDTF">2020-08-17T07:39:16Z</dcterms:created>
  <dcterms:modified xsi:type="dcterms:W3CDTF">2020-08-17T17:05:52Z</dcterms:modified>
</cp:coreProperties>
</file>